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70" r:id="rId2"/>
    <p:sldId id="257" r:id="rId3"/>
    <p:sldId id="277" r:id="rId4"/>
    <p:sldId id="258" r:id="rId5"/>
    <p:sldId id="259" r:id="rId6"/>
    <p:sldId id="260" r:id="rId7"/>
    <p:sldId id="303" r:id="rId8"/>
    <p:sldId id="261" r:id="rId9"/>
    <p:sldId id="262" r:id="rId10"/>
    <p:sldId id="264" r:id="rId11"/>
    <p:sldId id="265" r:id="rId12"/>
    <p:sldId id="266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6" r:id="rId21"/>
    <p:sldId id="275" r:id="rId22"/>
    <p:sldId id="278" r:id="rId23"/>
    <p:sldId id="279" r:id="rId24"/>
    <p:sldId id="280" r:id="rId25"/>
    <p:sldId id="286" r:id="rId26"/>
    <p:sldId id="287" r:id="rId27"/>
    <p:sldId id="281" r:id="rId28"/>
    <p:sldId id="288" r:id="rId29"/>
    <p:sldId id="289" r:id="rId30"/>
    <p:sldId id="282" r:id="rId31"/>
    <p:sldId id="290" r:id="rId32"/>
    <p:sldId id="302" r:id="rId33"/>
    <p:sldId id="291" r:id="rId34"/>
    <p:sldId id="293" r:id="rId35"/>
    <p:sldId id="299" r:id="rId36"/>
    <p:sldId id="292" r:id="rId37"/>
    <p:sldId id="294" r:id="rId38"/>
    <p:sldId id="295" r:id="rId39"/>
    <p:sldId id="296" r:id="rId40"/>
    <p:sldId id="297" r:id="rId41"/>
    <p:sldId id="298" r:id="rId42"/>
    <p:sldId id="300" r:id="rId43"/>
    <p:sldId id="301" r:id="rId44"/>
    <p:sldId id="304" r:id="rId45"/>
    <p:sldId id="305" r:id="rId46"/>
    <p:sldId id="306" r:id="rId47"/>
    <p:sldId id="307" r:id="rId48"/>
    <p:sldId id="308" r:id="rId49"/>
    <p:sldId id="309" r:id="rId50"/>
    <p:sldId id="311" r:id="rId51"/>
    <p:sldId id="312" r:id="rId52"/>
    <p:sldId id="313" r:id="rId53"/>
    <p:sldId id="314" r:id="rId54"/>
    <p:sldId id="315" r:id="rId55"/>
    <p:sldId id="316" r:id="rId56"/>
    <p:sldId id="317" r:id="rId57"/>
    <p:sldId id="318" r:id="rId58"/>
    <p:sldId id="319" r:id="rId59"/>
    <p:sldId id="320" r:id="rId60"/>
    <p:sldId id="321" r:id="rId61"/>
    <p:sldId id="322" r:id="rId62"/>
    <p:sldId id="323" r:id="rId63"/>
    <p:sldId id="324" r:id="rId64"/>
    <p:sldId id="326" r:id="rId65"/>
    <p:sldId id="327" r:id="rId66"/>
    <p:sldId id="328" r:id="rId67"/>
    <p:sldId id="329" r:id="rId68"/>
    <p:sldId id="330" r:id="rId69"/>
    <p:sldId id="331" r:id="rId70"/>
    <p:sldId id="332" r:id="rId71"/>
    <p:sldId id="333" r:id="rId72"/>
    <p:sldId id="334" r:id="rId73"/>
    <p:sldId id="336" r:id="rId74"/>
    <p:sldId id="337" r:id="rId75"/>
    <p:sldId id="338" r:id="rId76"/>
    <p:sldId id="339" r:id="rId77"/>
    <p:sldId id="340" r:id="rId78"/>
    <p:sldId id="341" r:id="rId79"/>
    <p:sldId id="342" r:id="rId80"/>
    <p:sldId id="343" r:id="rId81"/>
    <p:sldId id="344" r:id="rId82"/>
    <p:sldId id="345" r:id="rId83"/>
    <p:sldId id="346" r:id="rId84"/>
    <p:sldId id="347" r:id="rId85"/>
    <p:sldId id="348" r:id="rId86"/>
    <p:sldId id="349" r:id="rId87"/>
    <p:sldId id="350" r:id="rId88"/>
    <p:sldId id="351" r:id="rId89"/>
    <p:sldId id="352" r:id="rId90"/>
    <p:sldId id="353" r:id="rId91"/>
    <p:sldId id="354" r:id="rId92"/>
    <p:sldId id="355" r:id="rId93"/>
    <p:sldId id="356" r:id="rId94"/>
    <p:sldId id="357" r:id="rId95"/>
    <p:sldId id="358" r:id="rId96"/>
    <p:sldId id="359" r:id="rId97"/>
    <p:sldId id="360" r:id="rId98"/>
    <p:sldId id="361" r:id="rId99"/>
    <p:sldId id="362" r:id="rId100"/>
    <p:sldId id="363" r:id="rId101"/>
    <p:sldId id="364" r:id="rId102"/>
    <p:sldId id="365" r:id="rId103"/>
    <p:sldId id="366" r:id="rId104"/>
    <p:sldId id="367" r:id="rId105"/>
    <p:sldId id="368" r:id="rId106"/>
    <p:sldId id="369" r:id="rId10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lorilyn villaflores" initials="fv" lastIdx="1" clrIdx="0">
    <p:extLst>
      <p:ext uri="{19B8F6BF-5375-455C-9EA6-DF929625EA0E}">
        <p15:presenceInfo xmlns:p15="http://schemas.microsoft.com/office/powerpoint/2012/main" userId="florilyn villaflores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529" autoAdjust="0"/>
    <p:restoredTop sz="94660"/>
  </p:normalViewPr>
  <p:slideViewPr>
    <p:cSldViewPr snapToGrid="0">
      <p:cViewPr varScale="1">
        <p:scale>
          <a:sx n="74" d="100"/>
          <a:sy n="74" d="100"/>
        </p:scale>
        <p:origin x="43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110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commentAuthors" Target="commentAuthor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presProps" Target="presProp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PH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P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2D640-61C4-44D9-B305-C29F66F755A4}" type="datetimeFigureOut">
              <a:rPr lang="en-PH" smtClean="0"/>
              <a:t>02/11/2019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FBD37-FB77-4E48-AC40-972DE18FBAF2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8414284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PH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P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2D640-61C4-44D9-B305-C29F66F755A4}" type="datetimeFigureOut">
              <a:rPr lang="en-PH" smtClean="0"/>
              <a:t>02/11/2019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FBD37-FB77-4E48-AC40-972DE18FBAF2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1972723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PH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P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2D640-61C4-44D9-B305-C29F66F755A4}" type="datetimeFigureOut">
              <a:rPr lang="en-PH" smtClean="0"/>
              <a:t>02/11/2019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FBD37-FB77-4E48-AC40-972DE18FBAF2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0067039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P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P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2D640-61C4-44D9-B305-C29F66F755A4}" type="datetimeFigureOut">
              <a:rPr lang="en-PH" smtClean="0"/>
              <a:t>02/11/2019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FBD37-FB77-4E48-AC40-972DE18FBAF2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8760880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P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2D640-61C4-44D9-B305-C29F66F755A4}" type="datetimeFigureOut">
              <a:rPr lang="en-PH" smtClean="0"/>
              <a:t>02/11/2019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FBD37-FB77-4E48-AC40-972DE18FBAF2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784440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PH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PH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PH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2D640-61C4-44D9-B305-C29F66F755A4}" type="datetimeFigureOut">
              <a:rPr lang="en-PH" smtClean="0"/>
              <a:t>02/11/2019</a:t>
            </a:fld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FBD37-FB77-4E48-AC40-972DE18FBAF2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306745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P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PH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PH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2D640-61C4-44D9-B305-C29F66F755A4}" type="datetimeFigureOut">
              <a:rPr lang="en-PH" smtClean="0"/>
              <a:t>02/11/2019</a:t>
            </a:fld>
            <a:endParaRPr lang="en-P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FBD37-FB77-4E48-AC40-972DE18FBAF2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435377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PH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2D640-61C4-44D9-B305-C29F66F755A4}" type="datetimeFigureOut">
              <a:rPr lang="en-PH" smtClean="0"/>
              <a:t>02/11/2019</a:t>
            </a:fld>
            <a:endParaRPr lang="en-P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FBD37-FB77-4E48-AC40-972DE18FBAF2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4805087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2D640-61C4-44D9-B305-C29F66F755A4}" type="datetimeFigureOut">
              <a:rPr lang="en-PH" smtClean="0"/>
              <a:t>02/11/2019</a:t>
            </a:fld>
            <a:endParaRPr lang="en-P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FBD37-FB77-4E48-AC40-972DE18FBAF2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7925235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P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PH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2D640-61C4-44D9-B305-C29F66F755A4}" type="datetimeFigureOut">
              <a:rPr lang="en-PH" smtClean="0"/>
              <a:t>02/11/2019</a:t>
            </a:fld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FBD37-FB77-4E48-AC40-972DE18FBAF2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2020357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PH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PH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2D640-61C4-44D9-B305-C29F66F755A4}" type="datetimeFigureOut">
              <a:rPr lang="en-PH" smtClean="0"/>
              <a:t>02/11/2019</a:t>
            </a:fld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FBD37-FB77-4E48-AC40-972DE18FBAF2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1029828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P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P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52D640-61C4-44D9-B305-C29F66F755A4}" type="datetimeFigureOut">
              <a:rPr lang="en-PH" smtClean="0"/>
              <a:t>02/11/2019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5FBD37-FB77-4E48-AC40-972DE18FBAF2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4692614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1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8638"/>
            <a:ext cx="12192000" cy="681418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773268" y="603429"/>
            <a:ext cx="1010455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88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RIZAL’S LIFE, WORKS AND WRITING</a:t>
            </a:r>
            <a:endParaRPr lang="en-PH" sz="88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122867" y="4868214"/>
            <a:ext cx="794626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4400" b="1" u="sng" dirty="0" smtClean="0">
                <a:latin typeface="Cambria" panose="02040503050406030204" pitchFamily="18" charset="0"/>
                <a:ea typeface="Cambria" panose="02040503050406030204" pitchFamily="18" charset="0"/>
              </a:rPr>
              <a:t>By: </a:t>
            </a:r>
            <a:r>
              <a:rPr lang="en-PH" sz="4400" b="1" u="sng" dirty="0" err="1" smtClean="0">
                <a:latin typeface="Cambria" panose="02040503050406030204" pitchFamily="18" charset="0"/>
                <a:ea typeface="Cambria" panose="02040503050406030204" pitchFamily="18" charset="0"/>
              </a:rPr>
              <a:t>Ms.</a:t>
            </a:r>
            <a:r>
              <a:rPr lang="en-PH" sz="4400" b="1" u="sng" dirty="0" smtClean="0">
                <a:latin typeface="Cambria" panose="02040503050406030204" pitchFamily="18" charset="0"/>
                <a:ea typeface="Cambria" panose="02040503050406030204" pitchFamily="18" charset="0"/>
              </a:rPr>
              <a:t> Florilyn B. Villaflores</a:t>
            </a:r>
          </a:p>
          <a:p>
            <a:pPr algn="ctr"/>
            <a:r>
              <a:rPr lang="en-PH" sz="3600" b="1" dirty="0">
                <a:latin typeface="Cambria" panose="02040503050406030204" pitchFamily="18" charset="0"/>
                <a:ea typeface="Cambria" panose="02040503050406030204" pitchFamily="18" charset="0"/>
              </a:rPr>
              <a:t>L</a:t>
            </a:r>
            <a:r>
              <a:rPr lang="en-PH" sz="36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ecturer</a:t>
            </a:r>
            <a:endParaRPr lang="en-PH" sz="36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3985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654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8143" y="1164646"/>
            <a:ext cx="4800599" cy="562773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148983"/>
            <a:ext cx="1126901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60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Anecdotes of Rizal </a:t>
            </a:r>
            <a:endParaRPr lang="en-PH" sz="60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2239577"/>
            <a:ext cx="1089660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AutoNum type="alphaLcPeriod"/>
            </a:pPr>
            <a:r>
              <a:rPr lang="en-PH" sz="44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Felix </a:t>
            </a:r>
            <a:r>
              <a:rPr lang="en-PH" sz="4400" b="1" dirty="0" err="1" smtClean="0">
                <a:latin typeface="Cambria" panose="02040503050406030204" pitchFamily="18" charset="0"/>
                <a:ea typeface="Cambria" panose="02040503050406030204" pitchFamily="18" charset="0"/>
              </a:rPr>
              <a:t>Roxas</a:t>
            </a:r>
            <a:r>
              <a:rPr lang="en-PH" sz="44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 – Rizal was hit in the face by a book</a:t>
            </a:r>
          </a:p>
          <a:p>
            <a:pPr marL="742950" indent="-742950">
              <a:buAutoNum type="alphaLcPeriod"/>
            </a:pPr>
            <a:r>
              <a:rPr lang="en-PH" sz="44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Manuel </a:t>
            </a:r>
            <a:r>
              <a:rPr lang="en-PH" sz="4400" b="1" dirty="0" err="1" smtClean="0">
                <a:latin typeface="Cambria" panose="02040503050406030204" pitchFamily="18" charset="0"/>
                <a:ea typeface="Cambria" panose="02040503050406030204" pitchFamily="18" charset="0"/>
              </a:rPr>
              <a:t>Xerez</a:t>
            </a:r>
            <a:r>
              <a:rPr lang="en-PH" sz="44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 Burgos – Rizal’s predilection to help the helpless at the risk of his own life</a:t>
            </a:r>
          </a:p>
        </p:txBody>
      </p:sp>
    </p:spTree>
    <p:extLst>
      <p:ext uri="{BB962C8B-B14F-4D97-AF65-F5344CB8AC3E}">
        <p14:creationId xmlns:p14="http://schemas.microsoft.com/office/powerpoint/2010/main" val="1750383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48469" y="612844"/>
            <a:ext cx="6042336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60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What was the title of the poem that Rizal wrote for his mother during her birthday?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2484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608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8143" y="1164646"/>
            <a:ext cx="4800599" cy="562773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90500" y="2219083"/>
            <a:ext cx="66929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60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“</a:t>
            </a:r>
            <a:r>
              <a:rPr lang="en-PH" sz="6000" b="1" dirty="0" err="1" smtClean="0">
                <a:latin typeface="Cambria" panose="02040503050406030204" pitchFamily="18" charset="0"/>
                <a:ea typeface="Cambria" panose="02040503050406030204" pitchFamily="18" charset="0"/>
              </a:rPr>
              <a:t>Mi</a:t>
            </a:r>
            <a:r>
              <a:rPr lang="en-PH" sz="60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PH" sz="6000" b="1" dirty="0" err="1" smtClean="0">
                <a:latin typeface="Cambria" panose="02040503050406030204" pitchFamily="18" charset="0"/>
                <a:ea typeface="Cambria" panose="02040503050406030204" pitchFamily="18" charset="0"/>
              </a:rPr>
              <a:t>Primera</a:t>
            </a:r>
            <a:r>
              <a:rPr lang="en-PH" sz="60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PH" sz="6000" b="1" dirty="0" err="1" smtClean="0">
                <a:latin typeface="Cambria" panose="02040503050406030204" pitchFamily="18" charset="0"/>
                <a:ea typeface="Cambria" panose="02040503050406030204" pitchFamily="18" charset="0"/>
              </a:rPr>
              <a:t>Inspiracion</a:t>
            </a:r>
            <a:r>
              <a:rPr lang="en-PH" sz="60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”</a:t>
            </a:r>
            <a:endParaRPr lang="en-PH" sz="60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4203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8143" y="1164646"/>
            <a:ext cx="4800599" cy="562773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148983"/>
            <a:ext cx="1126901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60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Rizal’s poem on Education </a:t>
            </a:r>
            <a:endParaRPr lang="en-PH" sz="60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15900" y="1604577"/>
            <a:ext cx="75184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4400" b="1" i="1" dirty="0" smtClean="0">
                <a:latin typeface="Cambria" panose="02040503050406030204" pitchFamily="18" charset="0"/>
                <a:ea typeface="Cambria" panose="02040503050406030204" pitchFamily="18" charset="0"/>
              </a:rPr>
              <a:t>“Through Education our motherland receives light”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15900" y="4198481"/>
            <a:ext cx="75184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4400" b="1" i="1" dirty="0">
                <a:latin typeface="Cambria" panose="02040503050406030204" pitchFamily="18" charset="0"/>
                <a:ea typeface="Cambria" panose="02040503050406030204" pitchFamily="18" charset="0"/>
              </a:rPr>
              <a:t>“Intimate Alliance Between Religion and Good Education”</a:t>
            </a:r>
          </a:p>
        </p:txBody>
      </p:sp>
    </p:spTree>
    <p:extLst>
      <p:ext uri="{BB962C8B-B14F-4D97-AF65-F5344CB8AC3E}">
        <p14:creationId xmlns:p14="http://schemas.microsoft.com/office/powerpoint/2010/main" val="2130752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8143" y="1164646"/>
            <a:ext cx="4800599" cy="562773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148983"/>
            <a:ext cx="1126901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60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Rizal’s poem on Religion</a:t>
            </a:r>
            <a:endParaRPr lang="en-PH" sz="60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15900" y="2645977"/>
            <a:ext cx="7518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4400" b="1" i="1" dirty="0" smtClean="0">
                <a:latin typeface="Cambria" panose="02040503050406030204" pitchFamily="18" charset="0"/>
                <a:ea typeface="Cambria" panose="02040503050406030204" pitchFamily="18" charset="0"/>
              </a:rPr>
              <a:t>“Al Niño Jesus”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15900" y="4198481"/>
            <a:ext cx="7518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4400" b="1" i="1" dirty="0" smtClean="0">
                <a:latin typeface="Cambria" panose="02040503050406030204" pitchFamily="18" charset="0"/>
                <a:ea typeface="Cambria" panose="02040503050406030204" pitchFamily="18" charset="0"/>
              </a:rPr>
              <a:t>“A La </a:t>
            </a:r>
            <a:r>
              <a:rPr lang="en-PH" sz="4400" b="1" i="1" dirty="0" err="1" smtClean="0">
                <a:latin typeface="Cambria" panose="02040503050406030204" pitchFamily="18" charset="0"/>
                <a:ea typeface="Cambria" panose="02040503050406030204" pitchFamily="18" charset="0"/>
              </a:rPr>
              <a:t>Virgen</a:t>
            </a:r>
            <a:r>
              <a:rPr lang="en-PH" sz="4400" b="1" i="1" dirty="0" smtClean="0">
                <a:latin typeface="Cambria" panose="02040503050406030204" pitchFamily="18" charset="0"/>
                <a:ea typeface="Cambria" panose="02040503050406030204" pitchFamily="18" charset="0"/>
              </a:rPr>
              <a:t> Maria”</a:t>
            </a:r>
            <a:endParaRPr lang="en-PH" sz="4400" b="1" i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9155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489769" y="1895544"/>
            <a:ext cx="604233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60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Who was his first love?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2484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02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6007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781869" y="1184344"/>
            <a:ext cx="6042336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60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A fourteen-year old </a:t>
            </a:r>
            <a:r>
              <a:rPr lang="en-PH" sz="6000" b="1" dirty="0" err="1" smtClean="0">
                <a:latin typeface="Cambria" panose="02040503050406030204" pitchFamily="18" charset="0"/>
                <a:ea typeface="Cambria" panose="02040503050406030204" pitchFamily="18" charset="0"/>
              </a:rPr>
              <a:t>Batangueña</a:t>
            </a:r>
            <a:r>
              <a:rPr lang="en-PH" sz="60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 from </a:t>
            </a:r>
            <a:r>
              <a:rPr lang="en-PH" sz="6000" b="1" dirty="0" err="1" smtClean="0">
                <a:latin typeface="Cambria" panose="02040503050406030204" pitchFamily="18" charset="0"/>
                <a:ea typeface="Cambria" panose="02040503050406030204" pitchFamily="18" charset="0"/>
              </a:rPr>
              <a:t>Lipa</a:t>
            </a:r>
            <a:r>
              <a:rPr lang="en-PH" sz="60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. She is the sister of his Mariano. </a:t>
            </a:r>
          </a:p>
        </p:txBody>
      </p:sp>
    </p:spTree>
    <p:extLst>
      <p:ext uri="{BB962C8B-B14F-4D97-AF65-F5344CB8AC3E}">
        <p14:creationId xmlns:p14="http://schemas.microsoft.com/office/powerpoint/2010/main" val="61534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3183" y="193183"/>
            <a:ext cx="51386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5400" b="1" dirty="0" err="1" smtClean="0">
                <a:latin typeface="Cambria" panose="02040503050406030204" pitchFamily="18" charset="0"/>
                <a:ea typeface="Cambria" panose="02040503050406030204" pitchFamily="18" charset="0"/>
              </a:rPr>
              <a:t>Teodora</a:t>
            </a:r>
            <a:r>
              <a:rPr lang="en-PH" sz="54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 Alonzo</a:t>
            </a:r>
            <a:endParaRPr lang="en-PH" sz="54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581650" y="1116513"/>
            <a:ext cx="661035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44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She was born on </a:t>
            </a:r>
            <a:r>
              <a:rPr lang="en-PH" sz="4400" b="1" dirty="0" smtClean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November 8, 1826</a:t>
            </a:r>
            <a:r>
              <a:rPr lang="en-PH" sz="44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 in </a:t>
            </a:r>
            <a:r>
              <a:rPr lang="en-PH" sz="4400" b="1" dirty="0" smtClean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Manila </a:t>
            </a:r>
            <a:r>
              <a:rPr lang="en-PH" sz="44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,  and died on </a:t>
            </a:r>
            <a:r>
              <a:rPr lang="en-PH" sz="4400" b="1" dirty="0" smtClean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August 16, 1911 </a:t>
            </a:r>
            <a:r>
              <a:rPr lang="en-PH" sz="44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at the age of </a:t>
            </a:r>
            <a:r>
              <a:rPr lang="en-PH" sz="4400" b="1" dirty="0" smtClean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85.</a:t>
            </a:r>
            <a:endParaRPr lang="en-PH" sz="4400" b="1" dirty="0">
              <a:solidFill>
                <a:srgbClr val="C0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183" y="1409700"/>
            <a:ext cx="5143500" cy="54483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491498" y="4906089"/>
            <a:ext cx="66103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44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She studied at </a:t>
            </a:r>
            <a:r>
              <a:rPr lang="en-PH" sz="4400" b="1" dirty="0" err="1" smtClean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Colegio</a:t>
            </a:r>
            <a:r>
              <a:rPr lang="en-PH" sz="4400" b="1" dirty="0" smtClean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de Santa Rosa.</a:t>
            </a:r>
            <a:endParaRPr lang="en-PH" sz="4400" b="1" dirty="0">
              <a:solidFill>
                <a:srgbClr val="C0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9076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3183" y="193183"/>
            <a:ext cx="61561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54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Francisco Mercado </a:t>
            </a:r>
            <a:endParaRPr lang="en-PH" sz="54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491498" y="1272363"/>
            <a:ext cx="5799786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4400" b="1" dirty="0">
                <a:latin typeface="Cambria" panose="02040503050406030204" pitchFamily="18" charset="0"/>
                <a:ea typeface="Cambria" panose="02040503050406030204" pitchFamily="18" charset="0"/>
              </a:rPr>
              <a:t>H</a:t>
            </a:r>
            <a:r>
              <a:rPr lang="en-PH" sz="44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e was born on </a:t>
            </a:r>
            <a:r>
              <a:rPr lang="en-PH" sz="4400" b="1" dirty="0" smtClean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May 11, 1818</a:t>
            </a:r>
            <a:r>
              <a:rPr lang="en-PH" sz="44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 in </a:t>
            </a:r>
            <a:r>
              <a:rPr lang="en-PH" sz="4400" b="1" dirty="0" err="1" smtClean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Biñan</a:t>
            </a:r>
            <a:r>
              <a:rPr lang="en-PH" sz="4400" b="1" dirty="0" smtClean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, Laguna</a:t>
            </a:r>
            <a:r>
              <a:rPr lang="en-PH" sz="44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,  and died on </a:t>
            </a:r>
            <a:r>
              <a:rPr lang="en-PH" sz="4400" b="1" dirty="0" smtClean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January 5, 1898 </a:t>
            </a:r>
            <a:r>
              <a:rPr lang="en-PH" sz="44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at the age of </a:t>
            </a:r>
            <a:r>
              <a:rPr lang="en-PH" sz="4400" b="1" dirty="0" smtClean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80.</a:t>
            </a:r>
            <a:endParaRPr lang="en-PH" sz="4400" b="1" dirty="0">
              <a:solidFill>
                <a:srgbClr val="C0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534" y="1116513"/>
            <a:ext cx="4996466" cy="548239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491498" y="4906089"/>
            <a:ext cx="66103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4400" b="1" dirty="0">
                <a:latin typeface="Cambria" panose="02040503050406030204" pitchFamily="18" charset="0"/>
                <a:ea typeface="Cambria" panose="02040503050406030204" pitchFamily="18" charset="0"/>
              </a:rPr>
              <a:t>H</a:t>
            </a:r>
            <a:r>
              <a:rPr lang="en-PH" sz="44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e studied at </a:t>
            </a:r>
            <a:r>
              <a:rPr lang="en-PH" sz="4400" b="1" dirty="0" err="1" smtClean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Colegio</a:t>
            </a:r>
            <a:r>
              <a:rPr lang="en-PH" sz="4400" b="1" dirty="0" smtClean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de San Jose, Manila.</a:t>
            </a:r>
            <a:endParaRPr lang="en-PH" sz="4400" b="1" dirty="0">
              <a:solidFill>
                <a:srgbClr val="C0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539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58856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54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RIZAL CHILDREN</a:t>
            </a:r>
            <a:endParaRPr lang="en-PH" sz="54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1180907"/>
            <a:ext cx="1219200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5400" b="1" dirty="0" smtClean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  </a:t>
            </a:r>
          </a:p>
          <a:p>
            <a:r>
              <a:rPr lang="en-PH" sz="5400" b="1" dirty="0" smtClean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</a:t>
            </a:r>
          </a:p>
          <a:p>
            <a:r>
              <a:rPr lang="en-PH" sz="5400" b="1" dirty="0" smtClean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</a:t>
            </a:r>
          </a:p>
          <a:p>
            <a:r>
              <a:rPr lang="en-PH" sz="5400" b="1" dirty="0" smtClean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O</a:t>
            </a:r>
          </a:p>
          <a:p>
            <a:r>
              <a:rPr lang="en-PH" sz="5400" b="1" dirty="0" smtClean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</a:t>
            </a:r>
          </a:p>
          <a:p>
            <a:r>
              <a:rPr lang="en-PH" sz="5400" b="1" dirty="0" smtClean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69699" y="1180907"/>
            <a:ext cx="45076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5400" b="1" dirty="0" err="1" smtClean="0">
                <a:latin typeface="Cambria" panose="02040503050406030204" pitchFamily="18" charset="0"/>
                <a:ea typeface="Cambria" panose="02040503050406030204" pitchFamily="18" charset="0"/>
              </a:rPr>
              <a:t>Saturnina</a:t>
            </a:r>
            <a:endParaRPr lang="en-PH" sz="54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69698" y="1900149"/>
            <a:ext cx="45076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5400" b="1" dirty="0" err="1" smtClean="0">
                <a:latin typeface="Cambria" panose="02040503050406030204" pitchFamily="18" charset="0"/>
                <a:ea typeface="Cambria" panose="02040503050406030204" pitchFamily="18" charset="0"/>
              </a:rPr>
              <a:t>Paciano</a:t>
            </a:r>
            <a:endParaRPr lang="en-PH" sz="54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69697" y="2796733"/>
            <a:ext cx="45076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5400" b="1" dirty="0" err="1" smtClean="0">
                <a:latin typeface="Cambria" panose="02040503050406030204" pitchFamily="18" charset="0"/>
                <a:ea typeface="Cambria" panose="02040503050406030204" pitchFamily="18" charset="0"/>
              </a:rPr>
              <a:t>Narcisa</a:t>
            </a:r>
            <a:r>
              <a:rPr lang="en-PH" sz="54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endParaRPr lang="en-PH" sz="54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69696" y="3654230"/>
            <a:ext cx="45076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54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Olympia</a:t>
            </a:r>
            <a:endParaRPr lang="en-PH" sz="54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89018" y="4412559"/>
            <a:ext cx="45076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54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Lucia</a:t>
            </a:r>
            <a:endParaRPr lang="en-PH" sz="54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89017" y="5248291"/>
            <a:ext cx="45076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54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Maria</a:t>
            </a:r>
            <a:endParaRPr lang="en-PH" sz="54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7141" y="228600"/>
            <a:ext cx="4871702" cy="641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668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58856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54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RIZAL CHILDREN</a:t>
            </a:r>
            <a:endParaRPr lang="en-PH" sz="54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1180907"/>
            <a:ext cx="1159098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5400" b="1" dirty="0" smtClean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J</a:t>
            </a:r>
          </a:p>
          <a:p>
            <a:r>
              <a:rPr lang="en-PH" sz="5400" b="1" dirty="0" smtClean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</a:t>
            </a:r>
          </a:p>
          <a:p>
            <a:r>
              <a:rPr lang="en-PH" sz="5400" b="1" dirty="0" smtClean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J</a:t>
            </a:r>
          </a:p>
          <a:p>
            <a:r>
              <a:rPr lang="en-PH" sz="5400" b="1" dirty="0" smtClean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</a:t>
            </a:r>
          </a:p>
          <a:p>
            <a:r>
              <a:rPr lang="en-PH" sz="5400" b="1" dirty="0" smtClean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47349" y="1176958"/>
            <a:ext cx="45076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54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Jose</a:t>
            </a:r>
            <a:endParaRPr lang="en-PH" sz="54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47348" y="1990301"/>
            <a:ext cx="45076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54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Concepcion</a:t>
            </a:r>
            <a:endParaRPr lang="en-PH" sz="54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47348" y="2840926"/>
            <a:ext cx="45076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5400" b="1" dirty="0" err="1" smtClean="0">
                <a:latin typeface="Cambria" panose="02040503050406030204" pitchFamily="18" charset="0"/>
                <a:ea typeface="Cambria" panose="02040503050406030204" pitchFamily="18" charset="0"/>
              </a:rPr>
              <a:t>Josefa</a:t>
            </a:r>
            <a:endParaRPr lang="en-PH" sz="54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47347" y="3654269"/>
            <a:ext cx="45076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54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Trinidad</a:t>
            </a:r>
            <a:endParaRPr lang="en-PH" sz="54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47347" y="4449901"/>
            <a:ext cx="45076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54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Soledad</a:t>
            </a:r>
            <a:endParaRPr lang="en-PH" sz="54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7141" y="228600"/>
            <a:ext cx="4871702" cy="641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458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467350" y="1536174"/>
            <a:ext cx="622666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60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Who brought Spanish surnames in </a:t>
            </a:r>
            <a:r>
              <a:rPr lang="en-PH" sz="6000" b="1" dirty="0" err="1" smtClean="0">
                <a:latin typeface="Cambria" panose="02040503050406030204" pitchFamily="18" charset="0"/>
                <a:ea typeface="Cambria" panose="02040503050406030204" pitchFamily="18" charset="0"/>
              </a:rPr>
              <a:t>Philipines</a:t>
            </a:r>
            <a:r>
              <a:rPr lang="en-PH" sz="60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? </a:t>
            </a:r>
            <a:endParaRPr lang="en-PH" sz="60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2484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536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871702" y="1214467"/>
            <a:ext cx="693822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48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A new family name was adopted in 1850  by authority of </a:t>
            </a:r>
            <a:r>
              <a:rPr lang="en-PH" sz="4800" b="1" dirty="0" smtClean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Royal Decree of 1849</a:t>
            </a:r>
            <a:r>
              <a:rPr lang="en-PH" sz="48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, upon the order of </a:t>
            </a:r>
            <a:r>
              <a:rPr lang="en-PH" sz="4800" b="1" dirty="0" smtClean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Governor </a:t>
            </a:r>
            <a:r>
              <a:rPr lang="en-PH" sz="4800" b="1" dirty="0" err="1" smtClean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Narciso</a:t>
            </a:r>
            <a:r>
              <a:rPr lang="en-PH" sz="4800" b="1" dirty="0" smtClean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PH" sz="4800" b="1" dirty="0" err="1" smtClean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Claveria</a:t>
            </a:r>
            <a:r>
              <a:rPr lang="en-PH" sz="4800" b="1" dirty="0" smtClean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.</a:t>
            </a:r>
            <a:endParaRPr lang="en-PH" sz="4800" b="1" dirty="0">
              <a:solidFill>
                <a:srgbClr val="C0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6700"/>
            <a:ext cx="4871702" cy="641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302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64909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5400" b="1" dirty="0" err="1" smtClean="0">
                <a:latin typeface="Cambria" panose="02040503050406030204" pitchFamily="18" charset="0"/>
                <a:ea typeface="Cambria" panose="02040503050406030204" pitchFamily="18" charset="0"/>
              </a:rPr>
              <a:t>Catalogo</a:t>
            </a:r>
            <a:r>
              <a:rPr lang="en-PH" sz="54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PH" sz="5400" b="1" dirty="0" err="1" smtClean="0">
                <a:latin typeface="Cambria" panose="02040503050406030204" pitchFamily="18" charset="0"/>
                <a:ea typeface="Cambria" panose="02040503050406030204" pitchFamily="18" charset="0"/>
              </a:rPr>
              <a:t>Alfabetico</a:t>
            </a:r>
            <a:endParaRPr lang="en-PH" sz="54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238749" y="1777285"/>
            <a:ext cx="657117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4800" b="1" dirty="0" smtClean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The publication included the list produced and approved family names. </a:t>
            </a:r>
            <a:endParaRPr lang="en-PH" sz="4800" b="1" dirty="0">
              <a:solidFill>
                <a:srgbClr val="C0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941" y="923329"/>
            <a:ext cx="4444083" cy="5921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151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933949" y="1074509"/>
            <a:ext cx="6854779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60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Which was the status symbol of </a:t>
            </a:r>
            <a:r>
              <a:rPr lang="en-PH" sz="6000" b="1" dirty="0" err="1" smtClean="0">
                <a:latin typeface="Cambria" panose="02040503050406030204" pitchFamily="18" charset="0"/>
                <a:ea typeface="Cambria" panose="02040503050406030204" pitchFamily="18" charset="0"/>
              </a:rPr>
              <a:t>illustrados</a:t>
            </a:r>
            <a:r>
              <a:rPr lang="en-PH" sz="60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 in Spanish Philippines?</a:t>
            </a:r>
            <a:endParaRPr lang="en-PH" sz="60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2484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587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0298" y="803454"/>
            <a:ext cx="4871702" cy="584835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0" y="0"/>
            <a:ext cx="8763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54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Rizal Family belonged to a</a:t>
            </a:r>
          </a:p>
          <a:p>
            <a:r>
              <a:rPr lang="en-PH" sz="54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 middle – class family.</a:t>
            </a:r>
            <a:endParaRPr lang="en-PH" sz="54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44426" y="2098494"/>
            <a:ext cx="80804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PH" sz="3600" b="1" dirty="0" smtClean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Rented Farms – Farming and </a:t>
            </a:r>
            <a:r>
              <a:rPr lang="en-PH" sz="3600" b="1" dirty="0" err="1" smtClean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Stockraising</a:t>
            </a:r>
            <a:endParaRPr lang="en-PH" sz="3600" b="1" dirty="0">
              <a:solidFill>
                <a:srgbClr val="C0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44426" y="3207734"/>
            <a:ext cx="99424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PH" sz="3600" b="1" dirty="0" smtClean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Operating a small – flour mill/ home – made ham press.</a:t>
            </a:r>
            <a:endParaRPr lang="en-PH" sz="3600" b="1" dirty="0">
              <a:solidFill>
                <a:srgbClr val="C0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4426" y="4221292"/>
            <a:ext cx="99424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PH" sz="3600" b="1" dirty="0" smtClean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Large stone house</a:t>
            </a:r>
            <a:endParaRPr lang="en-PH" sz="3600" b="1" dirty="0">
              <a:solidFill>
                <a:srgbClr val="C0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44426" y="4925813"/>
            <a:ext cx="99424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PH" sz="3600" b="1" dirty="0" smtClean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Private Libraries </a:t>
            </a:r>
            <a:endParaRPr lang="en-PH" sz="3600" b="1" dirty="0">
              <a:solidFill>
                <a:srgbClr val="C0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4426" y="5599628"/>
            <a:ext cx="99424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PH" sz="3600" b="1" dirty="0" smtClean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Sent children to colleges in Manila</a:t>
            </a:r>
            <a:endParaRPr lang="en-PH" sz="3600" b="1" dirty="0">
              <a:solidFill>
                <a:srgbClr val="C0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44426" y="6211669"/>
            <a:ext cx="99424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PH" sz="3600" b="1" dirty="0" smtClean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They owned a carriage</a:t>
            </a:r>
            <a:endParaRPr lang="en-PH" sz="3600" b="1" dirty="0">
              <a:solidFill>
                <a:srgbClr val="C0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7142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524499" y="1709939"/>
            <a:ext cx="624678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54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What is the study of ancestry and family histories?</a:t>
            </a:r>
            <a:endParaRPr lang="en-PH" sz="54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030" y="0"/>
            <a:ext cx="52484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070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410200" y="1997839"/>
            <a:ext cx="627093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60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What is the complete name of  Rizal?</a:t>
            </a:r>
            <a:endParaRPr lang="en-PH" sz="60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2484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616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0" y="143814"/>
            <a:ext cx="756473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6600" b="1" dirty="0" smtClean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JOSE PROTACIO MERCADO RIZAL ALONZO Y REALONDA</a:t>
            </a:r>
            <a:endParaRPr lang="en-PH" sz="6600" b="1" dirty="0">
              <a:solidFill>
                <a:srgbClr val="FF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8656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1418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288961" y="3407091"/>
            <a:ext cx="1010455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88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RIZAL’S EARLY CHILDHOOD</a:t>
            </a:r>
            <a:endParaRPr lang="en-PH" sz="88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3478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86350" y="1536174"/>
            <a:ext cx="659478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60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What is the poem created by Rizal dedicated to his town (</a:t>
            </a:r>
            <a:r>
              <a:rPr lang="en-PH" sz="6000" b="1" dirty="0" err="1" smtClean="0">
                <a:latin typeface="Cambria" panose="02040503050406030204" pitchFamily="18" charset="0"/>
                <a:ea typeface="Cambria" panose="02040503050406030204" pitchFamily="18" charset="0"/>
              </a:rPr>
              <a:t>Calamba</a:t>
            </a:r>
            <a:r>
              <a:rPr lang="en-PH" sz="60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)? </a:t>
            </a:r>
            <a:endParaRPr lang="en-PH" sz="60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2484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108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-516230" y="4353864"/>
            <a:ext cx="1135916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6000" b="1" dirty="0" smtClean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“Un </a:t>
            </a:r>
            <a:r>
              <a:rPr lang="en-PH" sz="6000" b="1" dirty="0" err="1" smtClean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Ricuerdo</a:t>
            </a:r>
            <a:r>
              <a:rPr lang="en-PH" sz="6000" b="1" dirty="0" smtClean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A </a:t>
            </a:r>
            <a:r>
              <a:rPr lang="en-PH" sz="6000" b="1" dirty="0" err="1" smtClean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Mi</a:t>
            </a:r>
            <a:r>
              <a:rPr lang="en-PH" sz="6000" b="1" dirty="0" smtClean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Pueblo”</a:t>
            </a:r>
          </a:p>
          <a:p>
            <a:pPr algn="ctr"/>
            <a:r>
              <a:rPr lang="en-PH" sz="6000" b="1" dirty="0" smtClean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(In Memory of my Town)</a:t>
            </a:r>
            <a:endParaRPr lang="en-PH" sz="6000" b="1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7190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0"/>
            <a:ext cx="101045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60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Early Childhood Memories</a:t>
            </a:r>
            <a:endParaRPr lang="en-PH" sz="60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138402" y="1724001"/>
            <a:ext cx="6426824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PH" sz="4400" b="1" dirty="0" smtClean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Happy Days in Family Garden</a:t>
            </a:r>
          </a:p>
          <a:p>
            <a:endParaRPr lang="en-PH" sz="4400" b="1" dirty="0" smtClean="0">
              <a:solidFill>
                <a:srgbClr val="C0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PH" sz="4400" b="1" dirty="0" smtClean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His </a:t>
            </a:r>
            <a:r>
              <a:rPr lang="en-PH" sz="4400" b="1" dirty="0" err="1" smtClean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aya’s</a:t>
            </a:r>
            <a:r>
              <a:rPr lang="en-PH" sz="4400" b="1" dirty="0" smtClean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tales</a:t>
            </a:r>
          </a:p>
          <a:p>
            <a:endParaRPr lang="en-PH" sz="4400" b="1" dirty="0" smtClean="0">
              <a:solidFill>
                <a:srgbClr val="C0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PH" sz="4400" b="1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Daily Angelus </a:t>
            </a:r>
            <a:r>
              <a:rPr lang="en-PH" sz="4400" b="1" dirty="0" smtClean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Prayer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PH" sz="4400" b="1" dirty="0">
              <a:solidFill>
                <a:srgbClr val="C0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" y="1015663"/>
            <a:ext cx="4871702" cy="5673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256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477068" y="1997839"/>
            <a:ext cx="643266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60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What is the reason of Rizal’s first sorrow?</a:t>
            </a:r>
            <a:endParaRPr lang="en-PH" sz="60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2484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112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38351" y="16826"/>
            <a:ext cx="6898513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6000" b="1" i="1" dirty="0" smtClean="0">
                <a:latin typeface="Cambria" panose="02040503050406030204" pitchFamily="18" charset="0"/>
                <a:ea typeface="Cambria" panose="02040503050406030204" pitchFamily="18" charset="0"/>
              </a:rPr>
              <a:t>“ When I was 4 years old, I lost my little sister Concha (Concepcion) and for the first time, I shed tears caused by love grief ” </a:t>
            </a:r>
            <a:endParaRPr lang="en-PH" sz="6000" b="1" i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7694"/>
            <a:ext cx="4871702" cy="5673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963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0"/>
            <a:ext cx="101045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60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Devoted Son of the Church</a:t>
            </a:r>
            <a:endParaRPr lang="en-PH" sz="60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871702" y="1301207"/>
            <a:ext cx="642172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PH" sz="4400" b="1" dirty="0" smtClean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He takes part in Catholic prayers, activities.</a:t>
            </a:r>
            <a:endParaRPr lang="en-PH" sz="4400" b="1" dirty="0">
              <a:solidFill>
                <a:srgbClr val="C0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871702" y="3781719"/>
            <a:ext cx="684082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PH" sz="4400" b="1" dirty="0" smtClean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Fr. </a:t>
            </a:r>
            <a:r>
              <a:rPr lang="en-PH" sz="4400" b="1" dirty="0" err="1" smtClean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Leoncio</a:t>
            </a:r>
            <a:r>
              <a:rPr lang="en-PH" sz="4400" b="1" dirty="0" smtClean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Lopez (admired by Rizal)</a:t>
            </a:r>
            <a:endParaRPr lang="en-PH" sz="4400" b="1" dirty="0">
              <a:solidFill>
                <a:srgbClr val="C0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29851"/>
            <a:ext cx="4871702" cy="5673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331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405102" y="1317924"/>
            <a:ext cx="582796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72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Pilgrimage to </a:t>
            </a:r>
            <a:r>
              <a:rPr lang="en-PH" sz="7200" b="1" dirty="0" err="1" smtClean="0">
                <a:latin typeface="Cambria" panose="02040503050406030204" pitchFamily="18" charset="0"/>
                <a:ea typeface="Cambria" panose="02040503050406030204" pitchFamily="18" charset="0"/>
              </a:rPr>
              <a:t>Antipolo</a:t>
            </a:r>
            <a:r>
              <a:rPr lang="en-PH" sz="72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</a:p>
          <a:p>
            <a:pPr algn="ctr"/>
            <a:r>
              <a:rPr lang="en-PH" sz="6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First lake Voyage </a:t>
            </a:r>
            <a:endParaRPr lang="en-PH" sz="6000" b="1" dirty="0">
              <a:solidFill>
                <a:schemeClr val="tx1">
                  <a:lumMod val="85000"/>
                  <a:lumOff val="1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" y="558463"/>
            <a:ext cx="4871702" cy="5673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857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1418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043725" y="3256477"/>
            <a:ext cx="1010455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88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GENEALOGY OF JOSE RIZAL</a:t>
            </a:r>
            <a:endParaRPr lang="en-PH" sz="88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8388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695950" y="2318197"/>
            <a:ext cx="544427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60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Narrate the Story of the Moth.</a:t>
            </a:r>
            <a:endParaRPr lang="en-PH" sz="60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2484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873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138402" y="584356"/>
            <a:ext cx="64804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60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Story of the Moth</a:t>
            </a:r>
            <a:endParaRPr lang="en-PH" sz="60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425760" y="2845320"/>
            <a:ext cx="6193126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4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“Like that of the brave moth, he was fated to die as a martyr for a noble ideal”</a:t>
            </a:r>
            <a:endParaRPr lang="en-PH" sz="4400" b="1" dirty="0">
              <a:solidFill>
                <a:schemeClr val="tx1">
                  <a:lumMod val="85000"/>
                  <a:lumOff val="1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" y="632117"/>
            <a:ext cx="4871702" cy="5673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113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425760" y="961354"/>
            <a:ext cx="560123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60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Artistic Talent</a:t>
            </a:r>
            <a:endParaRPr lang="en-PH" sz="60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425760" y="2523348"/>
            <a:ext cx="6193126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4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At the age of 5, he began to make sketched with his pencil and to mould in clay and wax objects.</a:t>
            </a:r>
            <a:endParaRPr lang="en-PH" sz="4400" b="1" dirty="0">
              <a:solidFill>
                <a:schemeClr val="tx1">
                  <a:lumMod val="85000"/>
                  <a:lumOff val="1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" y="632117"/>
            <a:ext cx="4871702" cy="5673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435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062202" y="575580"/>
            <a:ext cx="6101901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6000" b="1" i="1" dirty="0" smtClean="0">
                <a:latin typeface="Cambria" panose="02040503050406030204" pitchFamily="18" charset="0"/>
                <a:ea typeface="Cambria" panose="02040503050406030204" pitchFamily="18" charset="0"/>
              </a:rPr>
              <a:t>“ Laugh at me now, someday when I die people will make monuments and images of me ”</a:t>
            </a:r>
            <a:endParaRPr lang="en-PH" sz="6000" b="1" i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" y="575580"/>
            <a:ext cx="4871702" cy="5673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29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638800" y="2125014"/>
            <a:ext cx="604233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60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What is the title of the first poem written by Rizal?</a:t>
            </a:r>
            <a:endParaRPr lang="en-PH" sz="60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2484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25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25966" y="4613320"/>
            <a:ext cx="980082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5400" b="1" dirty="0" smtClean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“TO MY FELLOW CHILDREN”</a:t>
            </a:r>
          </a:p>
          <a:p>
            <a:pPr algn="ctr"/>
            <a:r>
              <a:rPr lang="en-PH" sz="5400" b="1" dirty="0" smtClean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(Sa </a:t>
            </a:r>
            <a:r>
              <a:rPr lang="en-PH" sz="5400" b="1" dirty="0" err="1" smtClean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Aking</a:t>
            </a:r>
            <a:r>
              <a:rPr lang="en-PH" sz="5400" b="1" dirty="0" smtClean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PH" sz="5400" b="1" dirty="0" err="1" smtClean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mga</a:t>
            </a:r>
            <a:r>
              <a:rPr lang="en-PH" sz="5400" b="1" dirty="0" smtClean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PH" sz="5400" b="1" dirty="0" err="1" smtClean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Kababata</a:t>
            </a:r>
            <a:r>
              <a:rPr lang="en-PH" sz="5400" b="1" dirty="0" smtClean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)</a:t>
            </a:r>
            <a:endParaRPr lang="en-PH" sz="5400" b="1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8576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21216" y="231820"/>
            <a:ext cx="98008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54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“TO MY FELLOW CHILDREN”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33900" y="1660694"/>
            <a:ext cx="637450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4800" b="1" dirty="0" smtClean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The Earliest Nationalist Sentiment of Rizal.</a:t>
            </a:r>
            <a:endParaRPr lang="en-PH" sz="4800" b="1" dirty="0">
              <a:solidFill>
                <a:srgbClr val="C0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533900" y="4474562"/>
            <a:ext cx="751079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4800" b="1" dirty="0" smtClean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Tagalog is equal of Latin, English, Spanish.</a:t>
            </a:r>
            <a:endParaRPr lang="en-PH" sz="4800" b="1" dirty="0">
              <a:solidFill>
                <a:srgbClr val="C0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55149"/>
            <a:ext cx="4267200" cy="5627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83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73485" y="180304"/>
            <a:ext cx="101045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60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Rizal as a boy Magician</a:t>
            </a:r>
            <a:endParaRPr lang="en-PH" sz="60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73485" y="1668781"/>
            <a:ext cx="1119174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PH" sz="5400" b="1" dirty="0" smtClean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Magic tricks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PH" sz="5400" b="1" dirty="0" smtClean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Puppets</a:t>
            </a:r>
            <a:endParaRPr lang="en-PH" sz="5400" b="1" dirty="0">
              <a:solidFill>
                <a:srgbClr val="C0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0835" y="1195967"/>
            <a:ext cx="4267200" cy="5627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008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73485" y="180304"/>
            <a:ext cx="101045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60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Rizal’s first Drama</a:t>
            </a:r>
            <a:endParaRPr lang="en-PH" sz="60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800599" y="1488477"/>
            <a:ext cx="5399465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4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Tagalog Comedy performed during town festivals.  </a:t>
            </a:r>
            <a:endParaRPr lang="en-PH" sz="4400" b="1" dirty="0">
              <a:solidFill>
                <a:schemeClr val="tx1">
                  <a:lumMod val="85000"/>
                  <a:lumOff val="1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155149"/>
            <a:ext cx="4800599" cy="562773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078570" y="3969018"/>
            <a:ext cx="5399465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44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Gobernadorcillo</a:t>
            </a:r>
            <a:r>
              <a:rPr lang="en-PH" sz="4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purchased his </a:t>
            </a:r>
            <a:r>
              <a:rPr lang="en-PH" sz="44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tagalog</a:t>
            </a:r>
            <a:r>
              <a:rPr lang="en-PH" sz="4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comedy.</a:t>
            </a:r>
            <a:endParaRPr lang="en-PH" sz="4400" b="1" dirty="0">
              <a:solidFill>
                <a:schemeClr val="tx1">
                  <a:lumMod val="85000"/>
                  <a:lumOff val="1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7028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73485" y="180304"/>
            <a:ext cx="101045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60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Lakeshore Reveries </a:t>
            </a:r>
            <a:endParaRPr lang="en-PH" sz="60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200649" y="2117127"/>
            <a:ext cx="5874373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4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The sad condition of his oppressed people awakened his nationalism.</a:t>
            </a:r>
            <a:endParaRPr lang="en-PH" sz="4400" b="1" dirty="0">
              <a:solidFill>
                <a:schemeClr val="tx1">
                  <a:lumMod val="85000"/>
                  <a:lumOff val="1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155149"/>
            <a:ext cx="4800599" cy="5627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767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94764" y="222538"/>
            <a:ext cx="101045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60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GENEALOGY OF JOSE RIZAL</a:t>
            </a:r>
            <a:endParaRPr lang="en-PH" sz="60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366466" y="1490035"/>
            <a:ext cx="636779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48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He was born on </a:t>
            </a:r>
            <a:r>
              <a:rPr lang="en-PH" sz="4800" b="1" dirty="0" smtClean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June 19, 1861 </a:t>
            </a:r>
            <a:r>
              <a:rPr lang="en-PH" sz="48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in </a:t>
            </a:r>
            <a:r>
              <a:rPr lang="en-PH" sz="4800" b="1" dirty="0" err="1" smtClean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Calamba</a:t>
            </a:r>
            <a:r>
              <a:rPr lang="en-PH" sz="4800" b="1" dirty="0" smtClean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, Laguna.</a:t>
            </a:r>
            <a:endParaRPr lang="en-PH" sz="4800" b="1" dirty="0">
              <a:solidFill>
                <a:srgbClr val="C0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" y="1490035"/>
            <a:ext cx="4871702" cy="487170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366466" y="4302026"/>
            <a:ext cx="636779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48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His mother almost die.</a:t>
            </a:r>
            <a:endParaRPr lang="en-PH" sz="48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7710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3749" y="1126010"/>
            <a:ext cx="4800599" cy="562773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73485" y="180304"/>
            <a:ext cx="1126901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60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Influences on Hero’s Boyhood</a:t>
            </a:r>
            <a:endParaRPr lang="en-PH" sz="60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01521" y="1906073"/>
            <a:ext cx="564094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4400" b="1" dirty="0" smtClean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Hereditary Influence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01520" y="3000899"/>
            <a:ext cx="683868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4400" b="1" dirty="0" smtClean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Environmental Influence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01520" y="4260882"/>
            <a:ext cx="683868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4400" b="1" dirty="0" smtClean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Aid of Divine Providence</a:t>
            </a:r>
          </a:p>
        </p:txBody>
      </p:sp>
    </p:spTree>
    <p:extLst>
      <p:ext uri="{BB962C8B-B14F-4D97-AF65-F5344CB8AC3E}">
        <p14:creationId xmlns:p14="http://schemas.microsoft.com/office/powerpoint/2010/main" val="637355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401" y="218942"/>
            <a:ext cx="4800599" cy="639718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93183" y="218941"/>
            <a:ext cx="564094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44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Hereditary Influence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0" y="1236372"/>
            <a:ext cx="1199881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40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MALAYAN ANCESTORS:  </a:t>
            </a:r>
            <a:r>
              <a:rPr lang="en-PH" sz="4000" b="1" dirty="0" smtClean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Freedom, travel and courage</a:t>
            </a:r>
            <a:endParaRPr lang="en-PH" sz="4000" b="1" dirty="0">
              <a:solidFill>
                <a:srgbClr val="C0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-1" y="2807801"/>
            <a:ext cx="1199881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40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CHINESE ANCESTORS: </a:t>
            </a:r>
            <a:r>
              <a:rPr lang="en-PH" sz="4000" b="1" dirty="0" smtClean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Frugality, Patience, Love of Children</a:t>
            </a:r>
            <a:endParaRPr lang="en-PH" sz="4000" b="1" dirty="0">
              <a:solidFill>
                <a:srgbClr val="C0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-15295" y="4379230"/>
            <a:ext cx="119988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40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SPANISH ANCESTORS: </a:t>
            </a:r>
            <a:r>
              <a:rPr lang="en-PH" sz="4000" b="1" dirty="0" smtClean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Elegance, Gallantry</a:t>
            </a:r>
            <a:endParaRPr lang="en-PH" sz="4000" b="1" dirty="0">
              <a:solidFill>
                <a:srgbClr val="C0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8189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401" y="218942"/>
            <a:ext cx="4800599" cy="639718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93183" y="218941"/>
            <a:ext cx="700503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44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Environmental Influence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0" y="1403798"/>
            <a:ext cx="11998817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PH" sz="40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FAMILY:</a:t>
            </a:r>
            <a:r>
              <a:rPr lang="en-PH" sz="4000" b="1" dirty="0" smtClean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Religious Atmosphere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PH" sz="40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BROTHER (PACIANO): </a:t>
            </a:r>
            <a:r>
              <a:rPr lang="en-PH" sz="4000" b="1" dirty="0" smtClean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Love of Freedom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PH" sz="40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SISTERS:</a:t>
            </a:r>
            <a:r>
              <a:rPr lang="en-PH" sz="4000" b="1" dirty="0" smtClean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Courtesy to women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PH" sz="40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AYA:</a:t>
            </a:r>
            <a:r>
              <a:rPr lang="en-PH" sz="4000" b="1" dirty="0" smtClean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Interest to folklore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PH" sz="40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TIO ALBERTO: </a:t>
            </a:r>
            <a:r>
              <a:rPr lang="en-PH" sz="4000" b="1" dirty="0" smtClean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Artistic Ability</a:t>
            </a:r>
            <a:endParaRPr lang="en-PH" sz="4000" b="1" dirty="0">
              <a:solidFill>
                <a:srgbClr val="C0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PH" sz="40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TIO MANUEL: </a:t>
            </a:r>
            <a:r>
              <a:rPr lang="en-PH" sz="4000" b="1" dirty="0" smtClean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Athletic Man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PH" sz="40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TIO GREGORIO: </a:t>
            </a:r>
            <a:r>
              <a:rPr lang="en-PH" sz="4000" b="1" dirty="0" smtClean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Love of Reading</a:t>
            </a:r>
          </a:p>
        </p:txBody>
      </p:sp>
    </p:spTree>
    <p:extLst>
      <p:ext uri="{BB962C8B-B14F-4D97-AF65-F5344CB8AC3E}">
        <p14:creationId xmlns:p14="http://schemas.microsoft.com/office/powerpoint/2010/main" val="3283702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401" y="218942"/>
            <a:ext cx="4800599" cy="639718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93183" y="218941"/>
            <a:ext cx="700503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44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Aid of Divine Providence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21972" y="1352283"/>
            <a:ext cx="573109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4000" b="1" dirty="0" smtClean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God – given gifts/ versatile gifts</a:t>
            </a:r>
          </a:p>
        </p:txBody>
      </p:sp>
    </p:spTree>
    <p:extLst>
      <p:ext uri="{BB962C8B-B14F-4D97-AF65-F5344CB8AC3E}">
        <p14:creationId xmlns:p14="http://schemas.microsoft.com/office/powerpoint/2010/main" val="3359780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1418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250325" y="1900262"/>
            <a:ext cx="1010455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88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EARLY EDUCATION IN CALAMBA AND BIÑAN</a:t>
            </a:r>
            <a:endParaRPr lang="en-PH" sz="88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0382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638800" y="2125014"/>
            <a:ext cx="604233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60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Who is Rizal’s first teacher?</a:t>
            </a:r>
            <a:endParaRPr lang="en-PH" sz="60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2484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817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3183" y="193183"/>
            <a:ext cx="51386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5400" b="1" dirty="0" err="1" smtClean="0">
                <a:latin typeface="Cambria" panose="02040503050406030204" pitchFamily="18" charset="0"/>
                <a:ea typeface="Cambria" panose="02040503050406030204" pitchFamily="18" charset="0"/>
              </a:rPr>
              <a:t>Teodora</a:t>
            </a:r>
            <a:r>
              <a:rPr lang="en-PH" sz="54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 Alonzo</a:t>
            </a:r>
            <a:endParaRPr lang="en-PH" sz="54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491498" y="1457267"/>
            <a:ext cx="66103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44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His</a:t>
            </a:r>
            <a:r>
              <a:rPr lang="en-PH" sz="4400" b="1" dirty="0" smtClean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mother </a:t>
            </a:r>
            <a:r>
              <a:rPr lang="en-PH" sz="44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is his</a:t>
            </a:r>
            <a:r>
              <a:rPr lang="en-PH" sz="4400" b="1" dirty="0" smtClean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first teacher.</a:t>
            </a:r>
            <a:endParaRPr lang="en-PH" sz="4400" b="1" dirty="0">
              <a:solidFill>
                <a:srgbClr val="C0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183" y="1409700"/>
            <a:ext cx="5143500" cy="54483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491498" y="3553807"/>
            <a:ext cx="66103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44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She discovered </a:t>
            </a:r>
            <a:r>
              <a:rPr lang="en-PH" sz="4400" b="1" dirty="0" smtClean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Rizal’s talent in Poetry.</a:t>
            </a:r>
            <a:endParaRPr lang="en-PH" sz="4400" b="1" dirty="0">
              <a:solidFill>
                <a:srgbClr val="C0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8878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401" y="218942"/>
            <a:ext cx="4800599" cy="639718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93183" y="927279"/>
            <a:ext cx="700503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44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Maestro </a:t>
            </a:r>
            <a:r>
              <a:rPr lang="en-PH" sz="4400" b="1" dirty="0" err="1" smtClean="0">
                <a:latin typeface="Cambria" panose="02040503050406030204" pitchFamily="18" charset="0"/>
                <a:ea typeface="Cambria" panose="02040503050406030204" pitchFamily="18" charset="0"/>
              </a:rPr>
              <a:t>Celestino</a:t>
            </a:r>
            <a:endParaRPr lang="en-PH" sz="4400" b="1" dirty="0" smtClean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93183" y="1735357"/>
            <a:ext cx="42371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3600" b="1" dirty="0" smtClean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Rizal’s first tutor.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93183" y="3359238"/>
            <a:ext cx="700503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44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Maestro Lucas Padua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93183" y="4167316"/>
            <a:ext cx="50871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3600" b="1" dirty="0" smtClean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Rizal’s second tutor. </a:t>
            </a:r>
          </a:p>
        </p:txBody>
      </p:sp>
    </p:spTree>
    <p:extLst>
      <p:ext uri="{BB962C8B-B14F-4D97-AF65-F5344CB8AC3E}">
        <p14:creationId xmlns:p14="http://schemas.microsoft.com/office/powerpoint/2010/main" val="2336214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401" y="218942"/>
            <a:ext cx="4800599" cy="639718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93183" y="321972"/>
            <a:ext cx="700503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44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Leon Monroy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93183" y="1091413"/>
            <a:ext cx="73795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3600" b="1" dirty="0" smtClean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His father former classmate.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93183" y="1860854"/>
            <a:ext cx="73795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3600" b="1" dirty="0" smtClean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Latin and Spanish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93183" y="2647083"/>
            <a:ext cx="73795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3600" b="1" dirty="0" smtClean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5 months later, he died. </a:t>
            </a:r>
          </a:p>
        </p:txBody>
      </p:sp>
    </p:spTree>
    <p:extLst>
      <p:ext uri="{BB962C8B-B14F-4D97-AF65-F5344CB8AC3E}">
        <p14:creationId xmlns:p14="http://schemas.microsoft.com/office/powerpoint/2010/main" val="2556669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3749" y="1164646"/>
            <a:ext cx="4800599" cy="562773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73485" y="180304"/>
            <a:ext cx="1126901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60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JOSE GOES </a:t>
            </a:r>
            <a:r>
              <a:rPr lang="en-PH" sz="6000" b="1" dirty="0">
                <a:latin typeface="Cambria" panose="02040503050406030204" pitchFamily="18" charset="0"/>
                <a:ea typeface="Cambria" panose="02040503050406030204" pitchFamily="18" charset="0"/>
              </a:rPr>
              <a:t>TO </a:t>
            </a:r>
            <a:r>
              <a:rPr lang="en-PH" sz="60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BIÑAN</a:t>
            </a:r>
            <a:endParaRPr lang="en-PH" sz="60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30826" y="1824351"/>
            <a:ext cx="681292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4400" b="1" dirty="0" smtClean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June 1869 </a:t>
            </a:r>
            <a:r>
              <a:rPr lang="en-PH" sz="44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, Jose left </a:t>
            </a:r>
            <a:r>
              <a:rPr lang="en-PH" sz="4400" b="1" dirty="0" err="1" smtClean="0">
                <a:latin typeface="Cambria" panose="02040503050406030204" pitchFamily="18" charset="0"/>
                <a:ea typeface="Cambria" panose="02040503050406030204" pitchFamily="18" charset="0"/>
              </a:rPr>
              <a:t>Calamba</a:t>
            </a:r>
            <a:r>
              <a:rPr lang="en-PH" sz="44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 for </a:t>
            </a:r>
            <a:r>
              <a:rPr lang="en-PH" sz="4400" b="1" dirty="0" err="1" smtClean="0">
                <a:latin typeface="Cambria" panose="02040503050406030204" pitchFamily="18" charset="0"/>
                <a:ea typeface="Cambria" panose="02040503050406030204" pitchFamily="18" charset="0"/>
              </a:rPr>
              <a:t>Biñan</a:t>
            </a:r>
            <a:r>
              <a:rPr lang="en-PH" sz="44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30826" y="3686515"/>
            <a:ext cx="681292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44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They arrived almost night and he goes sightseeing with his cousin, </a:t>
            </a:r>
            <a:r>
              <a:rPr lang="en-PH" sz="4400" b="1" dirty="0" smtClean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Leandro.</a:t>
            </a:r>
          </a:p>
        </p:txBody>
      </p:sp>
    </p:spTree>
    <p:extLst>
      <p:ext uri="{BB962C8B-B14F-4D97-AF65-F5344CB8AC3E}">
        <p14:creationId xmlns:p14="http://schemas.microsoft.com/office/powerpoint/2010/main" val="1178124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619750" y="2459504"/>
            <a:ext cx="624571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60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Who baptized Rizal?</a:t>
            </a:r>
            <a:endParaRPr lang="en-PH" sz="60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2484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437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638800" y="2125014"/>
            <a:ext cx="604233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60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Who is Rizal’s first </a:t>
            </a:r>
            <a:r>
              <a:rPr lang="en-PH" sz="6000" b="1" dirty="0">
                <a:latin typeface="Cambria" panose="02040503050406030204" pitchFamily="18" charset="0"/>
                <a:ea typeface="Cambria" panose="02040503050406030204" pitchFamily="18" charset="0"/>
              </a:rPr>
              <a:t>teacher in </a:t>
            </a:r>
            <a:r>
              <a:rPr lang="en-PH" sz="6000" b="1" dirty="0" err="1" smtClean="0">
                <a:latin typeface="Cambria" panose="02040503050406030204" pitchFamily="18" charset="0"/>
                <a:ea typeface="Cambria" panose="02040503050406030204" pitchFamily="18" charset="0"/>
              </a:rPr>
              <a:t>Biñan</a:t>
            </a:r>
            <a:r>
              <a:rPr lang="en-PH" sz="60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?</a:t>
            </a:r>
            <a:endParaRPr lang="en-PH" sz="60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2484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239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3749" y="1164646"/>
            <a:ext cx="4800599" cy="562773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73485" y="180304"/>
            <a:ext cx="1126901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60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FIRST DAY IN BIÑAN</a:t>
            </a:r>
            <a:endParaRPr lang="en-PH" sz="60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1476622"/>
            <a:ext cx="788187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44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The next morning, his brother sent him to the school of </a:t>
            </a:r>
            <a:r>
              <a:rPr lang="en-PH" sz="4400" b="1" dirty="0" smtClean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Maestro </a:t>
            </a:r>
            <a:r>
              <a:rPr lang="en-PH" sz="4400" b="1" dirty="0" err="1" smtClean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Justiniano</a:t>
            </a:r>
            <a:r>
              <a:rPr lang="en-PH" sz="4400" b="1" dirty="0" smtClean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Aquino Cruz.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4765445"/>
            <a:ext cx="681292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44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He was laughed by </a:t>
            </a:r>
            <a:r>
              <a:rPr lang="en-PH" sz="4400" b="1" dirty="0" smtClean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Pedro, the teacher’s son. </a:t>
            </a:r>
          </a:p>
        </p:txBody>
      </p:sp>
    </p:spTree>
    <p:extLst>
      <p:ext uri="{BB962C8B-B14F-4D97-AF65-F5344CB8AC3E}">
        <p14:creationId xmlns:p14="http://schemas.microsoft.com/office/powerpoint/2010/main" val="4193073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48469" y="1249250"/>
            <a:ext cx="604233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60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Who was challenged by Jose to a fight?</a:t>
            </a:r>
            <a:endParaRPr lang="en-PH" sz="60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2484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785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3749" y="1164646"/>
            <a:ext cx="4800599" cy="562773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73485" y="180304"/>
            <a:ext cx="1126901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60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FIRST SCHOOL BRAWL</a:t>
            </a:r>
            <a:endParaRPr lang="en-PH" sz="60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5909" y="2547626"/>
            <a:ext cx="788187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44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Jose challenged </a:t>
            </a:r>
            <a:r>
              <a:rPr lang="en-PH" sz="4400" b="1" dirty="0" smtClean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Pedro</a:t>
            </a:r>
            <a:r>
              <a:rPr lang="en-PH" sz="44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 to a fight.</a:t>
            </a:r>
          </a:p>
        </p:txBody>
      </p:sp>
    </p:spTree>
    <p:extLst>
      <p:ext uri="{BB962C8B-B14F-4D97-AF65-F5344CB8AC3E}">
        <p14:creationId xmlns:p14="http://schemas.microsoft.com/office/powerpoint/2010/main" val="176213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48469" y="1249250"/>
            <a:ext cx="604233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60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Who challenged Jose to an arm-wrestling match?</a:t>
            </a:r>
            <a:endParaRPr lang="en-PH" sz="60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2484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295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3749" y="1164646"/>
            <a:ext cx="4800599" cy="562773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96213" y="2122623"/>
            <a:ext cx="702784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44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A classmate named </a:t>
            </a:r>
            <a:r>
              <a:rPr lang="en-PH" sz="4400" b="1" dirty="0" smtClean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Andres </a:t>
            </a:r>
            <a:r>
              <a:rPr lang="en-PH" sz="4400" b="1" dirty="0" err="1" smtClean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Salandanan</a:t>
            </a:r>
            <a:r>
              <a:rPr lang="en-PH" sz="44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, challenge Jose to an arm-wrestling match.</a:t>
            </a:r>
          </a:p>
        </p:txBody>
      </p:sp>
    </p:spTree>
    <p:extLst>
      <p:ext uri="{BB962C8B-B14F-4D97-AF65-F5344CB8AC3E}">
        <p14:creationId xmlns:p14="http://schemas.microsoft.com/office/powerpoint/2010/main" val="3178234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48469" y="1249250"/>
            <a:ext cx="604233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60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Who taught Rizal painting and </a:t>
            </a:r>
            <a:r>
              <a:rPr lang="en-PH" sz="6000" b="1" dirty="0">
                <a:latin typeface="Cambria" panose="02040503050406030204" pitchFamily="18" charset="0"/>
                <a:ea typeface="Cambria" panose="02040503050406030204" pitchFamily="18" charset="0"/>
              </a:rPr>
              <a:t>drawing in </a:t>
            </a:r>
            <a:r>
              <a:rPr lang="en-PH" sz="6000" b="1" dirty="0" err="1" smtClean="0">
                <a:latin typeface="Cambria" panose="02040503050406030204" pitchFamily="18" charset="0"/>
                <a:ea typeface="Cambria" panose="02040503050406030204" pitchFamily="18" charset="0"/>
              </a:rPr>
              <a:t>Biñan</a:t>
            </a:r>
            <a:r>
              <a:rPr lang="en-PH" sz="60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? </a:t>
            </a:r>
            <a:endParaRPr lang="en-PH" sz="60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2484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086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3749" y="1164646"/>
            <a:ext cx="4800599" cy="562773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45413" y="357323"/>
            <a:ext cx="702784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44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Old </a:t>
            </a:r>
            <a:r>
              <a:rPr lang="en-PH" sz="4400" b="1" dirty="0" err="1" smtClean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Juancho</a:t>
            </a:r>
            <a:r>
              <a:rPr lang="en-PH" sz="4400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PH" sz="44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freely gave him lessons in drawing and painting.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45413" y="3288304"/>
            <a:ext cx="702784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44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He was with his classmate, </a:t>
            </a:r>
            <a:r>
              <a:rPr lang="en-PH" sz="4400" b="1" dirty="0" smtClean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Jose </a:t>
            </a:r>
            <a:r>
              <a:rPr lang="en-PH" sz="4400" b="1" dirty="0" err="1" smtClean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Guevarra</a:t>
            </a:r>
            <a:r>
              <a:rPr lang="en-PH" sz="4400" b="1" dirty="0" smtClean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332356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3749" y="1164646"/>
            <a:ext cx="4800599" cy="562773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73485" y="180304"/>
            <a:ext cx="1126901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60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DAILY LIFE IN BIÑAN</a:t>
            </a:r>
            <a:endParaRPr lang="en-PH" sz="60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1037646"/>
            <a:ext cx="788187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44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In his memoirs: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65413" y="1883690"/>
            <a:ext cx="6812923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PH" sz="4400" b="1" dirty="0" smtClean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Attend 4 o’clock mass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PH" sz="4400" b="1" dirty="0" smtClean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Pick </a:t>
            </a:r>
            <a:r>
              <a:rPr lang="en-PH" sz="4400" b="1" dirty="0" err="1" smtClean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Mabolo</a:t>
            </a:r>
            <a:r>
              <a:rPr lang="en-PH" sz="4400" b="1" dirty="0" smtClean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endParaRPr lang="en-PH" sz="4400" b="1" dirty="0">
              <a:solidFill>
                <a:srgbClr val="C0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PH" sz="4400" b="1" dirty="0" smtClean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Finish class at 10 am and 5 pm.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PH" sz="4400" b="1" dirty="0" smtClean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In the moonlight, I play with my niece in the street.</a:t>
            </a:r>
          </a:p>
        </p:txBody>
      </p:sp>
    </p:spTree>
    <p:extLst>
      <p:ext uri="{BB962C8B-B14F-4D97-AF65-F5344CB8AC3E}">
        <p14:creationId xmlns:p14="http://schemas.microsoft.com/office/powerpoint/2010/main" val="3100800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3749" y="1164646"/>
            <a:ext cx="4800599" cy="562773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73485" y="180304"/>
            <a:ext cx="1126901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60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BEST STUDENT IN SCHOOL</a:t>
            </a:r>
            <a:endParaRPr lang="en-PH" sz="60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27000" y="1795588"/>
            <a:ext cx="788187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44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Jose beat all </a:t>
            </a:r>
            <a:r>
              <a:rPr lang="en-PH" sz="4400" b="1" dirty="0" err="1" smtClean="0">
                <a:latin typeface="Cambria" panose="02040503050406030204" pitchFamily="18" charset="0"/>
                <a:ea typeface="Cambria" panose="02040503050406030204" pitchFamily="18" charset="0"/>
              </a:rPr>
              <a:t>Biñan</a:t>
            </a:r>
            <a:r>
              <a:rPr lang="en-PH" sz="44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 Boys.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27000" y="3164650"/>
            <a:ext cx="788187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44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Old classmates get jealous of him. </a:t>
            </a:r>
          </a:p>
        </p:txBody>
      </p:sp>
    </p:spTree>
    <p:extLst>
      <p:ext uri="{BB962C8B-B14F-4D97-AF65-F5344CB8AC3E}">
        <p14:creationId xmlns:p14="http://schemas.microsoft.com/office/powerpoint/2010/main" val="3585252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138402" y="228600"/>
            <a:ext cx="678689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48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On </a:t>
            </a:r>
            <a:r>
              <a:rPr lang="en-PH" sz="4800" b="1" dirty="0" smtClean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June 27, 1861</a:t>
            </a:r>
            <a:r>
              <a:rPr lang="en-PH" sz="48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, Rizal was baptized by </a:t>
            </a:r>
          </a:p>
          <a:p>
            <a:r>
              <a:rPr lang="en-PH" sz="4800" b="1" dirty="0" smtClean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Fr. </a:t>
            </a:r>
            <a:r>
              <a:rPr lang="en-PH" sz="4800" b="1" dirty="0" err="1" smtClean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Rufino</a:t>
            </a:r>
            <a:r>
              <a:rPr lang="en-PH" sz="4800" b="1" dirty="0" smtClean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PH" sz="4800" b="1" dirty="0" err="1" smtClean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Collantes</a:t>
            </a:r>
            <a:r>
              <a:rPr lang="en-PH" sz="4800" b="1" dirty="0" smtClean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. </a:t>
            </a:r>
            <a:endParaRPr lang="en-PH" sz="4800" b="1" dirty="0">
              <a:solidFill>
                <a:srgbClr val="C0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138402" y="3419475"/>
            <a:ext cx="623444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48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While</a:t>
            </a:r>
            <a:r>
              <a:rPr lang="en-PH" sz="4800" b="1" dirty="0" smtClean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Fr. Pedro </a:t>
            </a:r>
            <a:r>
              <a:rPr lang="en-PH" sz="4800" b="1" dirty="0" err="1" smtClean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Casañas</a:t>
            </a:r>
            <a:r>
              <a:rPr lang="en-PH" sz="4800" b="1" dirty="0" smtClean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PH" sz="48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stood as Rizal’s</a:t>
            </a:r>
            <a:r>
              <a:rPr lang="en-PH" sz="4800" b="1" dirty="0" smtClean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godfather. </a:t>
            </a:r>
            <a:endParaRPr lang="en-PH" sz="4800" b="1" dirty="0">
              <a:solidFill>
                <a:srgbClr val="C0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" y="228600"/>
            <a:ext cx="4871702" cy="638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45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3749" y="1164646"/>
            <a:ext cx="4800599" cy="562773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73485" y="180304"/>
            <a:ext cx="1126901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60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END OF BIÑAN SCHOOLING</a:t>
            </a:r>
            <a:endParaRPr lang="en-PH" sz="60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52400" y="1304346"/>
            <a:ext cx="788187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44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After </a:t>
            </a:r>
            <a:r>
              <a:rPr lang="en-PH" sz="4400" b="1" dirty="0" smtClean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1 and a half</a:t>
            </a:r>
            <a:r>
              <a:rPr lang="en-PH" sz="44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 years of schooling, </a:t>
            </a:r>
            <a:r>
              <a:rPr lang="en-PH" sz="4400" b="1" dirty="0" smtClean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December 17, 1870.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52400" y="3536383"/>
            <a:ext cx="788187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44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Steamer</a:t>
            </a:r>
            <a:r>
              <a:rPr lang="en-PH" sz="4400" b="1" dirty="0" smtClean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PH" sz="4400" b="1" i="1" dirty="0" err="1" smtClean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Talim</a:t>
            </a:r>
            <a:r>
              <a:rPr lang="en-PH" sz="4400" b="1" dirty="0" smtClean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take him from </a:t>
            </a:r>
            <a:r>
              <a:rPr lang="en-PH" sz="4400" b="1" dirty="0" err="1" smtClean="0">
                <a:latin typeface="Cambria" panose="02040503050406030204" pitchFamily="18" charset="0"/>
                <a:ea typeface="Cambria" panose="02040503050406030204" pitchFamily="18" charset="0"/>
              </a:rPr>
              <a:t>Biñan</a:t>
            </a:r>
            <a:r>
              <a:rPr lang="en-PH" sz="44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 to </a:t>
            </a:r>
            <a:r>
              <a:rPr lang="en-PH" sz="4400" b="1" dirty="0" err="1" smtClean="0">
                <a:latin typeface="Cambria" panose="02040503050406030204" pitchFamily="18" charset="0"/>
                <a:ea typeface="Cambria" panose="02040503050406030204" pitchFamily="18" charset="0"/>
              </a:rPr>
              <a:t>Calamba</a:t>
            </a:r>
            <a:r>
              <a:rPr lang="en-PH" sz="44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 assisted by </a:t>
            </a:r>
            <a:r>
              <a:rPr lang="en-PH" sz="4400" b="1" dirty="0" smtClean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Arturo Camps. </a:t>
            </a:r>
          </a:p>
        </p:txBody>
      </p:sp>
    </p:spTree>
    <p:extLst>
      <p:ext uri="{BB962C8B-B14F-4D97-AF65-F5344CB8AC3E}">
        <p14:creationId xmlns:p14="http://schemas.microsoft.com/office/powerpoint/2010/main" val="237196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48469" y="1249250"/>
            <a:ext cx="604233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60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What is the reason of the execution of </a:t>
            </a:r>
            <a:r>
              <a:rPr lang="en-PH" sz="6000" b="1" dirty="0" err="1" smtClean="0">
                <a:latin typeface="Cambria" panose="02040503050406030204" pitchFamily="18" charset="0"/>
                <a:ea typeface="Cambria" panose="02040503050406030204" pitchFamily="18" charset="0"/>
              </a:rPr>
              <a:t>Gomburza</a:t>
            </a:r>
            <a:r>
              <a:rPr lang="en-PH" sz="60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?</a:t>
            </a:r>
            <a:endParaRPr lang="en-PH" sz="60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2484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268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Xiao Time_ Tunay na kasaysayan sa likod ng Cavite mutiny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273800"/>
          </a:xfrm>
        </p:spPr>
      </p:pic>
    </p:spTree>
    <p:extLst>
      <p:ext uri="{BB962C8B-B14F-4D97-AF65-F5344CB8AC3E}">
        <p14:creationId xmlns:p14="http://schemas.microsoft.com/office/powerpoint/2010/main" val="3351531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3749" y="1164646"/>
            <a:ext cx="4800599" cy="562773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8900" y="0"/>
            <a:ext cx="10033000" cy="9233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PH" sz="44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What</a:t>
            </a:r>
            <a:r>
              <a:rPr lang="en-PH" sz="4400" b="1" smtClean="0">
                <a:latin typeface="Cambria" panose="02040503050406030204" pitchFamily="18" charset="0"/>
                <a:ea typeface="Cambria" panose="02040503050406030204" pitchFamily="18" charset="0"/>
              </a:rPr>
              <a:t>: </a:t>
            </a:r>
            <a:r>
              <a:rPr lang="en-PH" sz="4400" b="1" smtClean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CAVITE </a:t>
            </a:r>
            <a:r>
              <a:rPr lang="en-PH" sz="4400" b="1" dirty="0" smtClean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MUTINY (an uprising)</a:t>
            </a:r>
          </a:p>
          <a:p>
            <a:pPr>
              <a:lnSpc>
                <a:spcPct val="150000"/>
              </a:lnSpc>
            </a:pPr>
            <a:r>
              <a:rPr lang="en-PH" sz="44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Where: </a:t>
            </a:r>
            <a:r>
              <a:rPr lang="en-PH" sz="4400" b="1" dirty="0" smtClean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CAVITE</a:t>
            </a:r>
          </a:p>
          <a:p>
            <a:pPr>
              <a:lnSpc>
                <a:spcPct val="150000"/>
              </a:lnSpc>
            </a:pPr>
            <a:r>
              <a:rPr lang="en-PH" sz="44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When: </a:t>
            </a:r>
            <a:r>
              <a:rPr lang="en-PH" sz="4400" b="1" dirty="0" smtClean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JANUARY 22, 1872</a:t>
            </a:r>
          </a:p>
          <a:p>
            <a:pPr>
              <a:lnSpc>
                <a:spcPct val="150000"/>
              </a:lnSpc>
            </a:pPr>
            <a:r>
              <a:rPr lang="en-PH" sz="44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Who: </a:t>
            </a:r>
            <a:r>
              <a:rPr lang="en-PH" sz="4400" b="1" dirty="0" smtClean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LABORERS, SOLDIERS HEADED 	BY SGT. FRANCISCO LAMADRID.</a:t>
            </a:r>
          </a:p>
          <a:p>
            <a:pPr>
              <a:lnSpc>
                <a:spcPct val="150000"/>
              </a:lnSpc>
            </a:pPr>
            <a:r>
              <a:rPr lang="en-PH" sz="44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WHY: </a:t>
            </a:r>
            <a:r>
              <a:rPr lang="en-PH" sz="4400" b="1" dirty="0" smtClean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ABOLITION OF THEIR PRIVELEGES (exemption from tribute and forced </a:t>
            </a:r>
            <a:r>
              <a:rPr lang="en-PH" sz="4400" b="1" dirty="0" err="1" smtClean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labor</a:t>
            </a:r>
            <a:r>
              <a:rPr lang="en-PH" sz="4400" b="1" dirty="0" smtClean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)</a:t>
            </a:r>
          </a:p>
          <a:p>
            <a:pPr>
              <a:lnSpc>
                <a:spcPct val="150000"/>
              </a:lnSpc>
            </a:pPr>
            <a:endParaRPr lang="en-PH" sz="4400" b="1" dirty="0" smtClean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0715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48469" y="1249250"/>
            <a:ext cx="604233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60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Who ordered the execution of </a:t>
            </a:r>
            <a:r>
              <a:rPr lang="en-PH" sz="6000" b="1" dirty="0" err="1" smtClean="0">
                <a:latin typeface="Cambria" panose="02040503050406030204" pitchFamily="18" charset="0"/>
                <a:ea typeface="Cambria" panose="02040503050406030204" pitchFamily="18" charset="0"/>
              </a:rPr>
              <a:t>Gomburza</a:t>
            </a:r>
            <a:r>
              <a:rPr lang="en-PH" sz="60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?</a:t>
            </a:r>
            <a:endParaRPr lang="en-PH" sz="60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2484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7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y2mate.com - xiao_time_ang_pag_garote_sa_3_pari_na_sina_gomburza_6PAtXRwo8Ds_360p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362700"/>
          </a:xfrm>
        </p:spPr>
      </p:pic>
    </p:spTree>
    <p:extLst>
      <p:ext uri="{BB962C8B-B14F-4D97-AF65-F5344CB8AC3E}">
        <p14:creationId xmlns:p14="http://schemas.microsoft.com/office/powerpoint/2010/main" val="649699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3749" y="1164646"/>
            <a:ext cx="4800599" cy="562773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2853301"/>
            <a:ext cx="100330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PH" sz="44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What: </a:t>
            </a:r>
            <a:r>
              <a:rPr lang="en-PH" sz="4400" b="1" dirty="0" smtClean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REVOLUTION</a:t>
            </a:r>
          </a:p>
          <a:p>
            <a:pPr>
              <a:lnSpc>
                <a:spcPct val="150000"/>
              </a:lnSpc>
            </a:pPr>
            <a:r>
              <a:rPr lang="en-PH" sz="44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Who: </a:t>
            </a:r>
            <a:r>
              <a:rPr lang="en-PH" sz="4400" b="1" dirty="0" smtClean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GOMBURZA</a:t>
            </a:r>
          </a:p>
          <a:p>
            <a:pPr>
              <a:lnSpc>
                <a:spcPct val="150000"/>
              </a:lnSpc>
            </a:pPr>
            <a:r>
              <a:rPr lang="en-PH" sz="44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WHY: </a:t>
            </a:r>
            <a:r>
              <a:rPr lang="en-PH" sz="4400" b="1" dirty="0" smtClean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TOTAL SEPARATION FROM 			SPAIN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237546"/>
            <a:ext cx="788187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4400" b="1" dirty="0" smtClean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Gov. Gen. Rafael de </a:t>
            </a:r>
            <a:r>
              <a:rPr lang="en-PH" sz="4400" b="1" dirty="0" err="1" smtClean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Izquierdo</a:t>
            </a:r>
            <a:r>
              <a:rPr lang="en-PH" sz="4400" b="1" dirty="0" smtClean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PH" sz="44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ordered the execution of </a:t>
            </a:r>
            <a:r>
              <a:rPr lang="en-PH" sz="4400" b="1" dirty="0" err="1" smtClean="0">
                <a:latin typeface="Cambria" panose="02040503050406030204" pitchFamily="18" charset="0"/>
                <a:ea typeface="Cambria" panose="02040503050406030204" pitchFamily="18" charset="0"/>
              </a:rPr>
              <a:t>Gomburza</a:t>
            </a:r>
            <a:r>
              <a:rPr lang="en-PH" sz="44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53970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248469" cy="6858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445000" y="943044"/>
            <a:ext cx="7201405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60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Give me the complete names of the collectively know secular leaders GOMBURZA.</a:t>
            </a:r>
            <a:endParaRPr lang="en-PH" sz="60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1651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724" y="457200"/>
            <a:ext cx="4923649" cy="6197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410200" y="3455600"/>
            <a:ext cx="67818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6000" b="1" dirty="0" smtClean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MARIANO GOMEZ</a:t>
            </a:r>
          </a:p>
          <a:p>
            <a:r>
              <a:rPr lang="en-PH" sz="6000" b="1" dirty="0" smtClean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JOSE BURGOS</a:t>
            </a:r>
          </a:p>
          <a:p>
            <a:r>
              <a:rPr lang="en-PH" sz="6000" b="1" dirty="0" smtClean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JACINTO ZAMORA</a:t>
            </a:r>
            <a:endParaRPr lang="en-PH" sz="6000" b="1" dirty="0">
              <a:solidFill>
                <a:srgbClr val="C0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263373" y="558800"/>
            <a:ext cx="67818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54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Leaders of Secularization Movement.</a:t>
            </a:r>
            <a:endParaRPr lang="en-PH" sz="54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7113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248469" cy="6858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406900" y="566678"/>
            <a:ext cx="720140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60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To what novel did Rizal dedicated GOMBURZA?</a:t>
            </a:r>
            <a:endParaRPr lang="en-PH" sz="60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777137" y="4749800"/>
            <a:ext cx="73025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6000" b="1" dirty="0" smtClean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EL FILIBUSTERISMO</a:t>
            </a:r>
            <a:endParaRPr lang="en-PH" sz="6000" b="1" dirty="0">
              <a:solidFill>
                <a:srgbClr val="C0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5299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248469" y="669341"/>
            <a:ext cx="6245716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60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What did Fr. </a:t>
            </a:r>
            <a:r>
              <a:rPr lang="en-PH" sz="6000" b="1" dirty="0" err="1" smtClean="0">
                <a:latin typeface="Cambria" panose="02040503050406030204" pitchFamily="18" charset="0"/>
                <a:ea typeface="Cambria" panose="02040503050406030204" pitchFamily="18" charset="0"/>
              </a:rPr>
              <a:t>Rufino</a:t>
            </a:r>
            <a:r>
              <a:rPr lang="en-PH" sz="60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PH" sz="6000" b="1" dirty="0" err="1" smtClean="0">
                <a:latin typeface="Cambria" panose="02040503050406030204" pitchFamily="18" charset="0"/>
                <a:ea typeface="Cambria" panose="02040503050406030204" pitchFamily="18" charset="0"/>
              </a:rPr>
              <a:t>Collantes</a:t>
            </a:r>
            <a:r>
              <a:rPr lang="en-PH" sz="60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 told his mother relating to his big head?</a:t>
            </a:r>
            <a:endParaRPr lang="en-PH" sz="60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2484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221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3749" y="1164646"/>
            <a:ext cx="4800599" cy="562773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148983"/>
            <a:ext cx="1126901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60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INJUSTICE TO RIZAL’S MOTHER</a:t>
            </a:r>
            <a:endParaRPr lang="en-PH" sz="60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0500" y="2066346"/>
            <a:ext cx="788187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4400" b="1" dirty="0" smtClean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Doña </a:t>
            </a:r>
            <a:r>
              <a:rPr lang="en-PH" sz="4400" b="1" dirty="0" err="1" smtClean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Teodora</a:t>
            </a:r>
            <a:r>
              <a:rPr lang="en-PH" sz="4400" b="1" dirty="0" smtClean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and his brother, Jose </a:t>
            </a:r>
            <a:r>
              <a:rPr lang="en-PH" sz="44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Alberto were arrested on a malicious charged.</a:t>
            </a:r>
          </a:p>
        </p:txBody>
      </p:sp>
    </p:spTree>
    <p:extLst>
      <p:ext uri="{BB962C8B-B14F-4D97-AF65-F5344CB8AC3E}">
        <p14:creationId xmlns:p14="http://schemas.microsoft.com/office/powerpoint/2010/main" val="576157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401" y="542346"/>
            <a:ext cx="4800599" cy="562773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14300" y="1546048"/>
            <a:ext cx="81661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44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She was imprisoned for </a:t>
            </a:r>
            <a:r>
              <a:rPr lang="en-PH" sz="4400" b="1" dirty="0" smtClean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2 and a half years, </a:t>
            </a:r>
            <a:r>
              <a:rPr lang="en-PH" sz="44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until </a:t>
            </a:r>
            <a:r>
              <a:rPr lang="en-PH" sz="4400" b="1" dirty="0" smtClean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Royal </a:t>
            </a:r>
            <a:r>
              <a:rPr lang="en-PH" sz="4400" b="1" dirty="0" err="1" smtClean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Audencia</a:t>
            </a:r>
            <a:r>
              <a:rPr lang="en-PH" sz="4400" b="1" dirty="0" smtClean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(now SC</a:t>
            </a:r>
            <a:r>
              <a:rPr lang="en-PH" sz="44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), acquitted her of the alleged crime with the help of </a:t>
            </a:r>
            <a:r>
              <a:rPr lang="en-PH" sz="4400" b="1" dirty="0" smtClean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Francisco de </a:t>
            </a:r>
            <a:r>
              <a:rPr lang="en-PH" sz="4400" b="1" dirty="0" err="1" smtClean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Marcaida</a:t>
            </a:r>
            <a:r>
              <a:rPr lang="en-PH" sz="4400" b="1" dirty="0" smtClean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and Manuel </a:t>
            </a:r>
            <a:r>
              <a:rPr lang="en-PH" sz="4400" b="1" dirty="0" err="1" smtClean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Marzan</a:t>
            </a:r>
            <a:r>
              <a:rPr lang="en-PH" sz="4400" b="1" dirty="0" smtClean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730630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1418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043725" y="1913141"/>
            <a:ext cx="1010455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88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SCHOLASTIC TRIUMPH AT ADMU</a:t>
            </a:r>
            <a:endParaRPr lang="en-PH" sz="88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2947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48469" y="1249250"/>
            <a:ext cx="604233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60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What is the former name of </a:t>
            </a:r>
            <a:r>
              <a:rPr lang="en-PH" sz="6000" b="1" dirty="0" err="1" smtClean="0">
                <a:latin typeface="Cambria" panose="02040503050406030204" pitchFamily="18" charset="0"/>
                <a:ea typeface="Cambria" panose="02040503050406030204" pitchFamily="18" charset="0"/>
              </a:rPr>
              <a:t>Ateneo</a:t>
            </a:r>
            <a:r>
              <a:rPr lang="en-PH" sz="60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 de Manila? </a:t>
            </a:r>
            <a:endParaRPr lang="en-PH" sz="60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2484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479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3749" y="1164646"/>
            <a:ext cx="4800599" cy="562773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90499" y="500640"/>
            <a:ext cx="788187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44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Rizal was sent to Manila and studied in </a:t>
            </a:r>
            <a:r>
              <a:rPr lang="en-PH" sz="4400" b="1" dirty="0" err="1" smtClean="0">
                <a:latin typeface="Cambria" panose="02040503050406030204" pitchFamily="18" charset="0"/>
                <a:ea typeface="Cambria" panose="02040503050406030204" pitchFamily="18" charset="0"/>
              </a:rPr>
              <a:t>Ateneo</a:t>
            </a:r>
            <a:r>
              <a:rPr lang="en-PH" sz="44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 Municipal, formerly known as </a:t>
            </a:r>
            <a:r>
              <a:rPr lang="en-PH" sz="4400" b="1" dirty="0" smtClean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“</a:t>
            </a:r>
            <a:r>
              <a:rPr lang="en-PH" sz="4400" b="1" dirty="0" err="1" smtClean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Escuela</a:t>
            </a:r>
            <a:r>
              <a:rPr lang="en-PH" sz="4400" b="1" dirty="0" smtClean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PH" sz="4400" b="1" dirty="0" err="1" smtClean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Pia</a:t>
            </a:r>
            <a:r>
              <a:rPr lang="en-PH" sz="4400" b="1" dirty="0" smtClean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” (Charity School)</a:t>
            </a:r>
            <a:r>
              <a:rPr lang="en-PH" sz="44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, a school for boys in Manila.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31820" y="4636394"/>
            <a:ext cx="79333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48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Jesuit System of Education</a:t>
            </a:r>
            <a:endParaRPr lang="en-PH" sz="48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0549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48469" y="1249250"/>
            <a:ext cx="604233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60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Why did </a:t>
            </a:r>
            <a:r>
              <a:rPr lang="en-PH" sz="6000" b="1" dirty="0" err="1" smtClean="0">
                <a:latin typeface="Cambria" panose="02040503050406030204" pitchFamily="18" charset="0"/>
                <a:ea typeface="Cambria" panose="02040503050406030204" pitchFamily="18" charset="0"/>
              </a:rPr>
              <a:t>Ateneo</a:t>
            </a:r>
            <a:r>
              <a:rPr lang="en-PH" sz="60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 Municipal refused to admit him?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2484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295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3749" y="1164646"/>
            <a:ext cx="4800599" cy="562773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148983"/>
            <a:ext cx="1126901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60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RIZAL ENTERS ATENEO</a:t>
            </a:r>
            <a:endParaRPr lang="en-PH" sz="60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4743" y="1190851"/>
            <a:ext cx="788187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44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June 10, 1872, he went to Manila and took entrance test in </a:t>
            </a:r>
            <a:r>
              <a:rPr lang="en-PH" sz="4400" b="1" dirty="0" smtClean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College of San Juan de </a:t>
            </a:r>
            <a:r>
              <a:rPr lang="en-PH" sz="4400" b="1" dirty="0" err="1" smtClean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Letran</a:t>
            </a:r>
            <a:r>
              <a:rPr lang="en-PH" sz="4400" b="1" dirty="0" smtClean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64743" y="4236048"/>
            <a:ext cx="788187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4400" b="1" dirty="0" smtClean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Fr. </a:t>
            </a:r>
            <a:r>
              <a:rPr lang="en-PH" sz="4400" b="1" dirty="0" err="1" smtClean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Magin</a:t>
            </a:r>
            <a:r>
              <a:rPr lang="en-PH" sz="4400" b="1" dirty="0" smtClean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Fernando (college registrar) </a:t>
            </a:r>
            <a:r>
              <a:rPr lang="en-PH" sz="4400" b="1" dirty="0">
                <a:latin typeface="Cambria" panose="02040503050406030204" pitchFamily="18" charset="0"/>
                <a:ea typeface="Cambria" panose="02040503050406030204" pitchFamily="18" charset="0"/>
              </a:rPr>
              <a:t>refused to admit him.</a:t>
            </a:r>
            <a:endParaRPr lang="en-PH" sz="4400" b="1" dirty="0" smtClean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8329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3749" y="1164646"/>
            <a:ext cx="4800599" cy="562773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148983"/>
            <a:ext cx="1126901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60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RIZAL ENTERS ATENEO</a:t>
            </a:r>
            <a:endParaRPr lang="en-PH" sz="60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19288" y="1200826"/>
            <a:ext cx="788187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4400" b="1" dirty="0" smtClean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Fr. </a:t>
            </a:r>
            <a:r>
              <a:rPr lang="en-PH" sz="4400" b="1" dirty="0" err="1" smtClean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Magin</a:t>
            </a:r>
            <a:r>
              <a:rPr lang="en-PH" sz="4400" b="1" dirty="0" smtClean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Fernando (college registrar) </a:t>
            </a:r>
            <a:r>
              <a:rPr lang="en-PH" sz="4400" b="1" dirty="0">
                <a:latin typeface="Cambria" panose="02040503050406030204" pitchFamily="18" charset="0"/>
                <a:ea typeface="Cambria" panose="02040503050406030204" pitchFamily="18" charset="0"/>
              </a:rPr>
              <a:t>refused to admit him</a:t>
            </a:r>
            <a:r>
              <a:rPr lang="en-PH" sz="44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.</a:t>
            </a:r>
          </a:p>
          <a:p>
            <a:endParaRPr lang="en-PH" sz="4400" b="1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PH" sz="44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Late registration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PH" sz="44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Sickly and undersized</a:t>
            </a:r>
          </a:p>
        </p:txBody>
      </p:sp>
    </p:spTree>
    <p:extLst>
      <p:ext uri="{BB962C8B-B14F-4D97-AF65-F5344CB8AC3E}">
        <p14:creationId xmlns:p14="http://schemas.microsoft.com/office/powerpoint/2010/main" val="2907771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3749" y="1164646"/>
            <a:ext cx="4800599" cy="562773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148983"/>
            <a:ext cx="1126901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60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RIZAL ENTERS ATENEO</a:t>
            </a:r>
            <a:endParaRPr lang="en-PH" sz="60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9136" y="2347046"/>
            <a:ext cx="788187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44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Through </a:t>
            </a:r>
            <a:r>
              <a:rPr lang="en-PH" sz="4400" b="1" dirty="0" smtClean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Manuel </a:t>
            </a:r>
            <a:r>
              <a:rPr lang="en-PH" sz="4400" b="1" dirty="0" err="1" smtClean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Xerez</a:t>
            </a:r>
            <a:r>
              <a:rPr lang="en-PH" sz="4400" b="1" dirty="0" smtClean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Burgos, </a:t>
            </a:r>
            <a:r>
              <a:rPr lang="en-PH" sz="44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he was admitted.</a:t>
            </a:r>
          </a:p>
        </p:txBody>
      </p:sp>
    </p:spTree>
    <p:extLst>
      <p:ext uri="{BB962C8B-B14F-4D97-AF65-F5344CB8AC3E}">
        <p14:creationId xmlns:p14="http://schemas.microsoft.com/office/powerpoint/2010/main" val="3606488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48469" y="1249250"/>
            <a:ext cx="604233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60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Why did Jose did not use the “Mercado” as surname?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2484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961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734049" y="1093363"/>
            <a:ext cx="608204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5400" b="1" dirty="0" smtClean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Jose</a:t>
            </a:r>
            <a:r>
              <a:rPr lang="en-PH" sz="54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 – Patron Saint of workers.</a:t>
            </a:r>
          </a:p>
          <a:p>
            <a:r>
              <a:rPr lang="en-PH" sz="5400" b="1" dirty="0" err="1" smtClean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Protacio</a:t>
            </a:r>
            <a:r>
              <a:rPr lang="en-PH" sz="54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 – Saint and bishop of Milan.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" y="190500"/>
            <a:ext cx="4871702" cy="641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744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3749" y="1164646"/>
            <a:ext cx="4800599" cy="562773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8984" y="587254"/>
            <a:ext cx="788187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44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Jose was the first to use the surname “Rizal”.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38984" y="2611196"/>
            <a:ext cx="788187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44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He boarded in a house outside </a:t>
            </a:r>
            <a:r>
              <a:rPr lang="en-PH" sz="4400" b="1" dirty="0" err="1" smtClean="0">
                <a:latin typeface="Cambria" panose="02040503050406030204" pitchFamily="18" charset="0"/>
                <a:ea typeface="Cambria" panose="02040503050406030204" pitchFamily="18" charset="0"/>
              </a:rPr>
              <a:t>Intramuros</a:t>
            </a:r>
            <a:r>
              <a:rPr lang="en-PH" sz="44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, in </a:t>
            </a:r>
            <a:r>
              <a:rPr lang="en-PH" sz="4400" b="1" dirty="0" smtClean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Caraballo St.</a:t>
            </a:r>
          </a:p>
        </p:txBody>
      </p:sp>
    </p:spTree>
    <p:extLst>
      <p:ext uri="{BB962C8B-B14F-4D97-AF65-F5344CB8AC3E}">
        <p14:creationId xmlns:p14="http://schemas.microsoft.com/office/powerpoint/2010/main" val="364553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8143" y="1164646"/>
            <a:ext cx="4800599" cy="562773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148983"/>
            <a:ext cx="1126901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60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JESUIT SYSTEM OF EDUCATION</a:t>
            </a:r>
            <a:endParaRPr lang="en-PH" sz="60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1454" y="1964866"/>
            <a:ext cx="788187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44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Rigid discipline and religious instruction.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81454" y="3919247"/>
            <a:ext cx="932698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44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Student were divided into 2 groups: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PH" sz="4400" b="1" dirty="0" smtClean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Roman Empire (</a:t>
            </a:r>
            <a:r>
              <a:rPr lang="en-PH" sz="4400" b="1" dirty="0" err="1" smtClean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Internos</a:t>
            </a:r>
            <a:r>
              <a:rPr lang="en-PH" sz="4400" b="1" dirty="0" smtClean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PH" sz="4400" b="1" dirty="0" smtClean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Carthaginian Empire (</a:t>
            </a:r>
            <a:r>
              <a:rPr lang="en-PH" sz="4400" b="1" dirty="0" err="1" smtClean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Externos</a:t>
            </a:r>
            <a:r>
              <a:rPr lang="en-PH" sz="4400" b="1" dirty="0" smtClean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04965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8143" y="1164646"/>
            <a:ext cx="4800599" cy="562773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148983"/>
            <a:ext cx="1126901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60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JESUIT SYSTEM OF EDUCATION</a:t>
            </a:r>
            <a:endParaRPr lang="en-PH" sz="60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34152" y="1562469"/>
            <a:ext cx="9326988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44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Each empire has its ranks: </a:t>
            </a:r>
          </a:p>
          <a:p>
            <a:r>
              <a:rPr lang="en-PH" sz="4400" b="1" dirty="0" smtClean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	Rank 1: Emperor</a:t>
            </a:r>
          </a:p>
          <a:p>
            <a:r>
              <a:rPr lang="en-PH" sz="4400" b="1" dirty="0" smtClean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	Rank 2: Tribune</a:t>
            </a:r>
          </a:p>
          <a:p>
            <a:r>
              <a:rPr lang="en-PH" sz="4400" b="1" dirty="0" smtClean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	Rank 3: Decurion</a:t>
            </a:r>
          </a:p>
          <a:p>
            <a:r>
              <a:rPr lang="en-PH" sz="4400" b="1" dirty="0" smtClean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	Rank 4: Centurion</a:t>
            </a:r>
          </a:p>
          <a:p>
            <a:r>
              <a:rPr lang="en-PH" sz="4400" b="1" dirty="0" smtClean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	Rank 5: Standard - bearer</a:t>
            </a:r>
          </a:p>
          <a:p>
            <a:endParaRPr lang="en-PH" sz="4400" b="1" dirty="0" smtClean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1779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8143" y="1164646"/>
            <a:ext cx="4800599" cy="562773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148983"/>
            <a:ext cx="1126901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60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JESUIT SYSTEM OF EDUCATION</a:t>
            </a:r>
            <a:endParaRPr lang="en-PH" sz="60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02168" y="3755513"/>
            <a:ext cx="250020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44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Romans</a:t>
            </a:r>
          </a:p>
        </p:txBody>
      </p:sp>
      <p:sp>
        <p:nvSpPr>
          <p:cNvPr id="2" name="Rectangle 1"/>
          <p:cNvSpPr/>
          <p:nvPr/>
        </p:nvSpPr>
        <p:spPr>
          <a:xfrm>
            <a:off x="331896" y="2159000"/>
            <a:ext cx="2240748" cy="1371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sz="40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Red Team</a:t>
            </a:r>
            <a:endParaRPr lang="en-PH" sz="40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967395" y="2159000"/>
            <a:ext cx="2240748" cy="13716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sz="40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Blue Team</a:t>
            </a:r>
            <a:endParaRPr lang="en-PH" sz="40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247556" y="2383135"/>
            <a:ext cx="104492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PH" sz="5400" b="1" dirty="0">
                <a:latin typeface="Cambria" panose="02040503050406030204" pitchFamily="18" charset="0"/>
                <a:ea typeface="Cambria" panose="02040503050406030204" pitchFamily="18" charset="0"/>
              </a:rPr>
              <a:t>vs. </a:t>
            </a:r>
            <a:endParaRPr lang="en-PH" sz="5400" dirty="0"/>
          </a:p>
        </p:txBody>
      </p:sp>
      <p:sp>
        <p:nvSpPr>
          <p:cNvPr id="9" name="Rectangle 8"/>
          <p:cNvSpPr/>
          <p:nvPr/>
        </p:nvSpPr>
        <p:spPr>
          <a:xfrm>
            <a:off x="4292483" y="3755513"/>
            <a:ext cx="392928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PH" sz="4400" b="1" dirty="0">
                <a:latin typeface="Cambria" panose="02040503050406030204" pitchFamily="18" charset="0"/>
                <a:ea typeface="Cambria" panose="02040503050406030204" pitchFamily="18" charset="0"/>
              </a:rPr>
              <a:t>Carthaginians </a:t>
            </a:r>
          </a:p>
        </p:txBody>
      </p:sp>
    </p:spTree>
    <p:extLst>
      <p:ext uri="{BB962C8B-B14F-4D97-AF65-F5344CB8AC3E}">
        <p14:creationId xmlns:p14="http://schemas.microsoft.com/office/powerpoint/2010/main" val="3859549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8143" y="1164646"/>
            <a:ext cx="4800599" cy="562773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148983"/>
            <a:ext cx="1126901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60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JESUIT SYSTEM OF EDUCATION</a:t>
            </a:r>
            <a:endParaRPr lang="en-PH" sz="60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1164646"/>
            <a:ext cx="12192000" cy="6863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PH" sz="44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1</a:t>
            </a:r>
            <a:r>
              <a:rPr lang="en-PH" sz="4400" b="1" baseline="30000" dirty="0" smtClean="0">
                <a:latin typeface="Cambria" panose="02040503050406030204" pitchFamily="18" charset="0"/>
                <a:ea typeface="Cambria" panose="02040503050406030204" pitchFamily="18" charset="0"/>
              </a:rPr>
              <a:t>st</a:t>
            </a:r>
            <a:r>
              <a:rPr lang="en-PH" sz="44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 Defeat: </a:t>
            </a:r>
            <a:r>
              <a:rPr lang="en-PH" sz="4400" b="1" dirty="0" smtClean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Losing party transfers </a:t>
            </a:r>
          </a:p>
          <a:p>
            <a:r>
              <a:rPr lang="en-PH" sz="4400" b="1" dirty="0" smtClean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			     to the left.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PH" sz="44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2</a:t>
            </a:r>
            <a:r>
              <a:rPr lang="en-PH" sz="4400" b="1" baseline="30000" dirty="0" smtClean="0">
                <a:latin typeface="Cambria" panose="02040503050406030204" pitchFamily="18" charset="0"/>
                <a:ea typeface="Cambria" panose="02040503050406030204" pitchFamily="18" charset="0"/>
              </a:rPr>
              <a:t>nd</a:t>
            </a:r>
            <a:r>
              <a:rPr lang="en-PH" sz="44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 Defeat: </a:t>
            </a:r>
            <a:r>
              <a:rPr lang="en-PH" sz="4400" b="1" dirty="0" smtClean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Losing </a:t>
            </a:r>
            <a:r>
              <a:rPr lang="en-PH" sz="4400" b="1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party transfers to </a:t>
            </a:r>
            <a:r>
              <a:rPr lang="en-PH" sz="4400" b="1" dirty="0" smtClean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the </a:t>
            </a:r>
            <a:r>
              <a:rPr lang="en-PH" sz="44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					     </a:t>
            </a:r>
            <a:r>
              <a:rPr lang="en-PH" sz="4400" b="1" dirty="0" smtClean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inferior side.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PH" sz="44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3</a:t>
            </a:r>
            <a:r>
              <a:rPr lang="en-PH" sz="4400" b="1" baseline="30000" dirty="0" smtClean="0">
                <a:latin typeface="Cambria" panose="02040503050406030204" pitchFamily="18" charset="0"/>
                <a:ea typeface="Cambria" panose="02040503050406030204" pitchFamily="18" charset="0"/>
              </a:rPr>
              <a:t>rd</a:t>
            </a:r>
            <a:r>
              <a:rPr lang="en-PH" sz="44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PH" sz="4400" b="1" dirty="0">
                <a:latin typeface="Cambria" panose="02040503050406030204" pitchFamily="18" charset="0"/>
                <a:ea typeface="Cambria" panose="02040503050406030204" pitchFamily="18" charset="0"/>
              </a:rPr>
              <a:t>Defeat</a:t>
            </a:r>
            <a:r>
              <a:rPr lang="en-PH" sz="44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: </a:t>
            </a:r>
            <a:r>
              <a:rPr lang="en-PH" sz="4400" b="1" dirty="0" smtClean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Inclined flag on the left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PH" sz="44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4</a:t>
            </a:r>
            <a:r>
              <a:rPr lang="en-PH" sz="4400" b="1" baseline="30000" dirty="0" smtClean="0">
                <a:latin typeface="Cambria" panose="02040503050406030204" pitchFamily="18" charset="0"/>
                <a:ea typeface="Cambria" panose="02040503050406030204" pitchFamily="18" charset="0"/>
              </a:rPr>
              <a:t>th</a:t>
            </a:r>
            <a:r>
              <a:rPr lang="en-PH" sz="44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PH" sz="4400" b="1" dirty="0">
                <a:latin typeface="Cambria" panose="02040503050406030204" pitchFamily="18" charset="0"/>
                <a:ea typeface="Cambria" panose="02040503050406030204" pitchFamily="18" charset="0"/>
              </a:rPr>
              <a:t>Defeat</a:t>
            </a:r>
            <a:r>
              <a:rPr lang="en-PH" sz="44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: </a:t>
            </a:r>
            <a:r>
              <a:rPr lang="en-PH" sz="4400" b="1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Reverse flag to the </a:t>
            </a:r>
            <a:r>
              <a:rPr lang="en-PH" sz="4400" b="1" dirty="0" smtClean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right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PH" sz="44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5</a:t>
            </a:r>
            <a:r>
              <a:rPr lang="en-PH" sz="4400" b="1" baseline="30000" dirty="0" smtClean="0">
                <a:latin typeface="Cambria" panose="02040503050406030204" pitchFamily="18" charset="0"/>
                <a:ea typeface="Cambria" panose="02040503050406030204" pitchFamily="18" charset="0"/>
              </a:rPr>
              <a:t>th</a:t>
            </a:r>
            <a:r>
              <a:rPr lang="en-PH" sz="44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 Defeat: </a:t>
            </a:r>
            <a:r>
              <a:rPr lang="en-PH" sz="4400" b="1" dirty="0" smtClean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Flag changed to a figure of a 					     donkey.</a:t>
            </a:r>
            <a:endParaRPr lang="en-PH" sz="4400" b="1" dirty="0">
              <a:solidFill>
                <a:srgbClr val="C0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PH" sz="4400" b="1" dirty="0" smtClean="0">
              <a:solidFill>
                <a:srgbClr val="C0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PH" sz="4400" b="1" dirty="0" smtClean="0">
              <a:solidFill>
                <a:srgbClr val="C0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3145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48469" y="1249250"/>
            <a:ext cx="604233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60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Who is Rizal’s first professor in </a:t>
            </a:r>
            <a:r>
              <a:rPr lang="en-PH" sz="6000" b="1" dirty="0" err="1" smtClean="0">
                <a:latin typeface="Cambria" panose="02040503050406030204" pitchFamily="18" charset="0"/>
                <a:ea typeface="Cambria" panose="02040503050406030204" pitchFamily="18" charset="0"/>
              </a:rPr>
              <a:t>Ateneo</a:t>
            </a:r>
            <a:r>
              <a:rPr lang="en-PH" sz="60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2484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293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8143" y="1164646"/>
            <a:ext cx="4800599" cy="562773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148983"/>
            <a:ext cx="1126901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60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First Year in </a:t>
            </a:r>
            <a:r>
              <a:rPr lang="en-PH" sz="6000" b="1" dirty="0" err="1" smtClean="0">
                <a:latin typeface="Cambria" panose="02040503050406030204" pitchFamily="18" charset="0"/>
                <a:ea typeface="Cambria" panose="02040503050406030204" pitchFamily="18" charset="0"/>
              </a:rPr>
              <a:t>Ateneo</a:t>
            </a:r>
            <a:endParaRPr lang="en-PH" sz="60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1405946"/>
            <a:ext cx="1219200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PH" sz="44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Rizal’s first professor in </a:t>
            </a:r>
          </a:p>
          <a:p>
            <a:r>
              <a:rPr lang="en-PH" sz="4400" b="1" dirty="0">
                <a:latin typeface="Cambria" panose="02040503050406030204" pitchFamily="18" charset="0"/>
                <a:ea typeface="Cambria" panose="02040503050406030204" pitchFamily="18" charset="0"/>
              </a:rPr>
              <a:t>	</a:t>
            </a:r>
            <a:r>
              <a:rPr lang="en-PH" sz="4400" b="1" dirty="0" err="1" smtClean="0">
                <a:latin typeface="Cambria" panose="02040503050406030204" pitchFamily="18" charset="0"/>
                <a:ea typeface="Cambria" panose="02040503050406030204" pitchFamily="18" charset="0"/>
              </a:rPr>
              <a:t>Ateneo</a:t>
            </a:r>
            <a:r>
              <a:rPr lang="en-PH" sz="44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 is</a:t>
            </a:r>
            <a:r>
              <a:rPr lang="en-PH" sz="4400" b="1" dirty="0" smtClean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Fr. Jose </a:t>
            </a:r>
            <a:r>
              <a:rPr lang="en-PH" sz="4400" b="1" dirty="0" err="1" smtClean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Bech</a:t>
            </a:r>
            <a:endParaRPr lang="en-PH" sz="4400" b="1" dirty="0" smtClean="0">
              <a:solidFill>
                <a:srgbClr val="C0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PH" sz="4400" b="1" dirty="0" smtClean="0">
              <a:solidFill>
                <a:srgbClr val="C0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PH" sz="44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He was a </a:t>
            </a:r>
            <a:r>
              <a:rPr lang="en-PH" sz="4400" b="1" dirty="0" smtClean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Carthaginian, </a:t>
            </a:r>
            <a:r>
              <a:rPr lang="en-PH" sz="4400" b="1" dirty="0" err="1" smtClean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Externo</a:t>
            </a:r>
            <a:r>
              <a:rPr lang="en-PH" sz="4400" b="1" dirty="0" smtClean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PH" sz="4400" b="1" dirty="0" smtClean="0">
              <a:solidFill>
                <a:srgbClr val="C0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PH" sz="44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At the end of </a:t>
            </a:r>
            <a:r>
              <a:rPr lang="en-PH" sz="4400" b="1" dirty="0">
                <a:latin typeface="Cambria" panose="02040503050406030204" pitchFamily="18" charset="0"/>
                <a:ea typeface="Cambria" panose="02040503050406030204" pitchFamily="18" charset="0"/>
              </a:rPr>
              <a:t>t</a:t>
            </a:r>
            <a:r>
              <a:rPr lang="en-PH" sz="44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he year, he </a:t>
            </a:r>
          </a:p>
          <a:p>
            <a:r>
              <a:rPr lang="en-PH" sz="4400" b="1" dirty="0">
                <a:latin typeface="Cambria" panose="02040503050406030204" pitchFamily="18" charset="0"/>
                <a:ea typeface="Cambria" panose="02040503050406030204" pitchFamily="18" charset="0"/>
              </a:rPr>
              <a:t>	</a:t>
            </a:r>
            <a:r>
              <a:rPr lang="en-PH" sz="44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became Emperor.</a:t>
            </a:r>
          </a:p>
        </p:txBody>
      </p:sp>
    </p:spTree>
    <p:extLst>
      <p:ext uri="{BB962C8B-B14F-4D97-AF65-F5344CB8AC3E}">
        <p14:creationId xmlns:p14="http://schemas.microsoft.com/office/powerpoint/2010/main" val="1964246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8143" y="1164646"/>
            <a:ext cx="4800599" cy="562773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148983"/>
            <a:ext cx="1126901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60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First Year in </a:t>
            </a:r>
            <a:r>
              <a:rPr lang="en-PH" sz="6000" b="1" dirty="0" err="1" smtClean="0">
                <a:latin typeface="Cambria" panose="02040503050406030204" pitchFamily="18" charset="0"/>
                <a:ea typeface="Cambria" panose="02040503050406030204" pitchFamily="18" charset="0"/>
              </a:rPr>
              <a:t>Ateneo</a:t>
            </a:r>
            <a:endParaRPr lang="en-PH" sz="60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2180309"/>
            <a:ext cx="741680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PH" sz="44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He took private lessons in </a:t>
            </a:r>
          </a:p>
          <a:p>
            <a:r>
              <a:rPr lang="en-PH" sz="4400" b="1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	</a:t>
            </a:r>
            <a:r>
              <a:rPr lang="en-PH" sz="4400" b="1" dirty="0" smtClean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Santa Isabel College.</a:t>
            </a:r>
          </a:p>
          <a:p>
            <a:endParaRPr lang="en-PH" sz="4400" b="1" dirty="0" smtClean="0">
              <a:solidFill>
                <a:srgbClr val="C0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PH" sz="44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All of his grades marked </a:t>
            </a:r>
          </a:p>
          <a:p>
            <a:r>
              <a:rPr lang="en-PH" sz="4400" b="1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	</a:t>
            </a:r>
            <a:r>
              <a:rPr lang="en-PH" sz="4400" b="1" dirty="0" smtClean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“</a:t>
            </a:r>
            <a:r>
              <a:rPr lang="en-PH" sz="4400" b="1" dirty="0" err="1" smtClean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Sobresaliente</a:t>
            </a:r>
            <a:r>
              <a:rPr lang="en-PH" sz="4400" b="1" dirty="0" smtClean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24051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8143" y="1164646"/>
            <a:ext cx="4800599" cy="562773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148983"/>
            <a:ext cx="1126901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60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Summer Vacation</a:t>
            </a:r>
            <a:endParaRPr lang="en-PH" sz="60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2180309"/>
            <a:ext cx="74168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4400" b="1" dirty="0" smtClean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Rizal was lonely because of his mother’s imprisonment.</a:t>
            </a:r>
          </a:p>
        </p:txBody>
      </p:sp>
    </p:spTree>
    <p:extLst>
      <p:ext uri="{BB962C8B-B14F-4D97-AF65-F5344CB8AC3E}">
        <p14:creationId xmlns:p14="http://schemas.microsoft.com/office/powerpoint/2010/main" val="1151922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8143" y="1164646"/>
            <a:ext cx="4800599" cy="562773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148983"/>
            <a:ext cx="1126901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60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Second Year in </a:t>
            </a:r>
            <a:r>
              <a:rPr lang="en-PH" sz="6000" b="1" dirty="0" err="1" smtClean="0">
                <a:latin typeface="Cambria" panose="02040503050406030204" pitchFamily="18" charset="0"/>
                <a:ea typeface="Cambria" panose="02040503050406030204" pitchFamily="18" charset="0"/>
              </a:rPr>
              <a:t>Ateneo</a:t>
            </a:r>
            <a:endParaRPr lang="en-PH" sz="60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2180309"/>
            <a:ext cx="74168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4400" b="1" dirty="0" smtClean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He meet his old classmates in </a:t>
            </a:r>
            <a:r>
              <a:rPr lang="en-PH" sz="4400" b="1" dirty="0" err="1" smtClean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Biñan</a:t>
            </a:r>
            <a:r>
              <a:rPr lang="en-PH" sz="4400" b="1" dirty="0" smtClean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33593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486400" y="2231265"/>
            <a:ext cx="620761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60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Who are the parents  of Rizal?</a:t>
            </a:r>
            <a:endParaRPr lang="en-PH" sz="60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2484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062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8143" y="1164646"/>
            <a:ext cx="4800599" cy="562773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148983"/>
            <a:ext cx="1126901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60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Prophecy of </a:t>
            </a:r>
            <a:r>
              <a:rPr lang="en-PH" sz="6000" b="1" dirty="0">
                <a:latin typeface="Cambria" panose="02040503050406030204" pitchFamily="18" charset="0"/>
                <a:ea typeface="Cambria" panose="02040503050406030204" pitchFamily="18" charset="0"/>
              </a:rPr>
              <a:t>m</a:t>
            </a:r>
            <a:r>
              <a:rPr lang="en-PH" sz="60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other’s release</a:t>
            </a:r>
            <a:endParaRPr lang="en-PH" sz="60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2180309"/>
            <a:ext cx="74168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4400" b="1" dirty="0" smtClean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Rizal interpreted mother’s dream.</a:t>
            </a:r>
          </a:p>
        </p:txBody>
      </p:sp>
    </p:spTree>
    <p:extLst>
      <p:ext uri="{BB962C8B-B14F-4D97-AF65-F5344CB8AC3E}">
        <p14:creationId xmlns:p14="http://schemas.microsoft.com/office/powerpoint/2010/main" val="450955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48469" y="1249250"/>
            <a:ext cx="604233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60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What is the </a:t>
            </a:r>
            <a:r>
              <a:rPr lang="en-PH" sz="6000" b="1" dirty="0" err="1" smtClean="0">
                <a:latin typeface="Cambria" panose="02040503050406030204" pitchFamily="18" charset="0"/>
                <a:ea typeface="Cambria" panose="02040503050406030204" pitchFamily="18" charset="0"/>
              </a:rPr>
              <a:t>favorite</a:t>
            </a:r>
            <a:r>
              <a:rPr lang="en-PH" sz="60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 novel of Rizal?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2484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579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8143" y="1164646"/>
            <a:ext cx="4800599" cy="562773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0"/>
            <a:ext cx="1126901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60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Teenage Interest in Reading</a:t>
            </a:r>
            <a:endParaRPr lang="en-PH" sz="60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1164646"/>
            <a:ext cx="8420100" cy="6441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PH" sz="4000" b="1" dirty="0" smtClean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“Count of Monte Cristo”</a:t>
            </a:r>
            <a:r>
              <a:rPr lang="en-PH" sz="40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PH" sz="4000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PH" sz="40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by 	Alexander Dumas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PH" sz="4000" b="1" dirty="0" smtClean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“Universal History”</a:t>
            </a:r>
            <a:r>
              <a:rPr lang="en-PH" sz="40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 by</a:t>
            </a:r>
          </a:p>
          <a:p>
            <a:pPr>
              <a:lnSpc>
                <a:spcPct val="150000"/>
              </a:lnSpc>
            </a:pPr>
            <a:r>
              <a:rPr lang="en-PH" sz="4000" b="1" dirty="0">
                <a:latin typeface="Cambria" panose="02040503050406030204" pitchFamily="18" charset="0"/>
                <a:ea typeface="Cambria" panose="02040503050406030204" pitchFamily="18" charset="0"/>
              </a:rPr>
              <a:t>	</a:t>
            </a:r>
            <a:r>
              <a:rPr lang="en-PH" sz="40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Cesar Cantus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PH" sz="4000" b="1" dirty="0" smtClean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“Travels in the Philippines” </a:t>
            </a:r>
            <a:r>
              <a:rPr lang="en-PH" sz="40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by</a:t>
            </a:r>
          </a:p>
          <a:p>
            <a:pPr>
              <a:lnSpc>
                <a:spcPct val="150000"/>
              </a:lnSpc>
            </a:pPr>
            <a:r>
              <a:rPr lang="en-PH" sz="4000" b="1" dirty="0">
                <a:latin typeface="Cambria" panose="02040503050406030204" pitchFamily="18" charset="0"/>
                <a:ea typeface="Cambria" panose="02040503050406030204" pitchFamily="18" charset="0"/>
              </a:rPr>
              <a:t>	</a:t>
            </a:r>
            <a:r>
              <a:rPr lang="en-PH" sz="4000" b="1" dirty="0" err="1" smtClean="0">
                <a:latin typeface="Cambria" panose="02040503050406030204" pitchFamily="18" charset="0"/>
                <a:ea typeface="Cambria" panose="02040503050406030204" pitchFamily="18" charset="0"/>
              </a:rPr>
              <a:t>Dr.</a:t>
            </a:r>
            <a:r>
              <a:rPr lang="en-PH" sz="40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 Feodor </a:t>
            </a:r>
            <a:r>
              <a:rPr lang="en-PH" sz="4000" b="1" dirty="0" err="1" smtClean="0">
                <a:latin typeface="Cambria" panose="02040503050406030204" pitchFamily="18" charset="0"/>
                <a:ea typeface="Cambria" panose="02040503050406030204" pitchFamily="18" charset="0"/>
              </a:rPr>
              <a:t>Jagor</a:t>
            </a:r>
            <a:endParaRPr lang="en-PH" sz="4000" b="1" dirty="0" smtClean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>
              <a:lnSpc>
                <a:spcPct val="150000"/>
              </a:lnSpc>
            </a:pPr>
            <a:r>
              <a:rPr lang="en-PH" sz="4000" b="1" dirty="0">
                <a:latin typeface="Cambria" panose="02040503050406030204" pitchFamily="18" charset="0"/>
                <a:ea typeface="Cambria" panose="02040503050406030204" pitchFamily="18" charset="0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2944381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8143" y="1164646"/>
            <a:ext cx="4800599" cy="562773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148983"/>
            <a:ext cx="1126901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60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Third Year in </a:t>
            </a:r>
            <a:r>
              <a:rPr lang="en-PH" sz="6000" b="1" dirty="0" err="1" smtClean="0">
                <a:latin typeface="Cambria" panose="02040503050406030204" pitchFamily="18" charset="0"/>
                <a:ea typeface="Cambria" panose="02040503050406030204" pitchFamily="18" charset="0"/>
              </a:rPr>
              <a:t>Ateneo</a:t>
            </a:r>
            <a:endParaRPr lang="en-PH" sz="60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2180309"/>
            <a:ext cx="74168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4400" b="1" dirty="0" smtClean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Doña </a:t>
            </a:r>
            <a:r>
              <a:rPr lang="en-PH" sz="4400" b="1" dirty="0" err="1" smtClean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Teodora</a:t>
            </a:r>
            <a:r>
              <a:rPr lang="en-PH" sz="4400" b="1" dirty="0" smtClean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released from prison.</a:t>
            </a:r>
          </a:p>
        </p:txBody>
      </p:sp>
    </p:spTree>
    <p:extLst>
      <p:ext uri="{BB962C8B-B14F-4D97-AF65-F5344CB8AC3E}">
        <p14:creationId xmlns:p14="http://schemas.microsoft.com/office/powerpoint/2010/main" val="3981867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8143" y="1164646"/>
            <a:ext cx="4800599" cy="562773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148983"/>
            <a:ext cx="1126901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60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Fourth Year in </a:t>
            </a:r>
            <a:r>
              <a:rPr lang="en-PH" sz="6000" b="1" dirty="0" err="1" smtClean="0">
                <a:latin typeface="Cambria" panose="02040503050406030204" pitchFamily="18" charset="0"/>
                <a:ea typeface="Cambria" panose="02040503050406030204" pitchFamily="18" charset="0"/>
              </a:rPr>
              <a:t>Ateneo</a:t>
            </a:r>
            <a:endParaRPr lang="en-PH" sz="60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1456409"/>
            <a:ext cx="74168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4400" b="1" dirty="0" smtClean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Fr. Francisco de Paula Sanchez </a:t>
            </a:r>
            <a:r>
              <a:rPr lang="en-PH" sz="44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inspired him to write poetry.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3871830"/>
            <a:ext cx="7416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44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Topped all the subjects</a:t>
            </a:r>
          </a:p>
        </p:txBody>
      </p:sp>
    </p:spTree>
    <p:extLst>
      <p:ext uri="{BB962C8B-B14F-4D97-AF65-F5344CB8AC3E}">
        <p14:creationId xmlns:p14="http://schemas.microsoft.com/office/powerpoint/2010/main" val="3632556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8143" y="1164646"/>
            <a:ext cx="4800599" cy="562773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148983"/>
            <a:ext cx="1126901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60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Last Year in </a:t>
            </a:r>
            <a:r>
              <a:rPr lang="en-PH" sz="6000" b="1" dirty="0" err="1" smtClean="0">
                <a:latin typeface="Cambria" panose="02040503050406030204" pitchFamily="18" charset="0"/>
                <a:ea typeface="Cambria" panose="02040503050406030204" pitchFamily="18" charset="0"/>
              </a:rPr>
              <a:t>Ateneo</a:t>
            </a:r>
            <a:endParaRPr lang="en-PH" sz="60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1456409"/>
            <a:ext cx="7416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4400" b="1" i="1" dirty="0" smtClean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“Pride of Jesuits” </a:t>
            </a:r>
          </a:p>
        </p:txBody>
      </p:sp>
    </p:spTree>
    <p:extLst>
      <p:ext uri="{BB962C8B-B14F-4D97-AF65-F5344CB8AC3E}">
        <p14:creationId xmlns:p14="http://schemas.microsoft.com/office/powerpoint/2010/main" val="1580711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8143" y="1164646"/>
            <a:ext cx="4800599" cy="562773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148983"/>
            <a:ext cx="73787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60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Graduation with the </a:t>
            </a:r>
          </a:p>
          <a:p>
            <a:pPr algn="ctr"/>
            <a:r>
              <a:rPr lang="en-PH" sz="60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Highest </a:t>
            </a:r>
            <a:r>
              <a:rPr lang="en-PH" sz="6000" b="1" dirty="0" err="1" smtClean="0">
                <a:latin typeface="Cambria" panose="02040503050406030204" pitchFamily="18" charset="0"/>
                <a:ea typeface="Cambria" panose="02040503050406030204" pitchFamily="18" charset="0"/>
              </a:rPr>
              <a:t>Honor</a:t>
            </a:r>
            <a:endParaRPr lang="en-PH" sz="60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-38100" y="2599474"/>
            <a:ext cx="857250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44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Commencement Day: </a:t>
            </a:r>
          </a:p>
          <a:p>
            <a:pPr algn="ctr"/>
            <a:endParaRPr lang="en-PH" sz="4400" b="1" dirty="0" smtClean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ctr"/>
            <a:r>
              <a:rPr lang="en-PH" sz="4400" b="1" i="1" dirty="0" smtClean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March 23, 1877; he was 16 years old; Degree of Bachelor of Arts with the highest </a:t>
            </a:r>
            <a:r>
              <a:rPr lang="en-PH" sz="4400" b="1" i="1" dirty="0" err="1" smtClean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honor</a:t>
            </a:r>
            <a:r>
              <a:rPr lang="en-PH" sz="4400" b="1" i="1" dirty="0" smtClean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375337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8143" y="1164646"/>
            <a:ext cx="4800599" cy="562773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148983"/>
            <a:ext cx="1126901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60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Extra – Curricular Activities</a:t>
            </a:r>
            <a:endParaRPr lang="en-PH" sz="60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2180309"/>
            <a:ext cx="741680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AutoNum type="alphaLcPeriod"/>
            </a:pPr>
            <a:r>
              <a:rPr lang="en-PH" sz="4400" b="1" dirty="0" smtClean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Marian Congregation</a:t>
            </a:r>
          </a:p>
          <a:p>
            <a:pPr marL="742950" indent="-742950">
              <a:buAutoNum type="alphaLcPeriod"/>
            </a:pPr>
            <a:r>
              <a:rPr lang="en-PH" sz="4400" b="1" dirty="0" smtClean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Academy of Spanish Lit.</a:t>
            </a:r>
          </a:p>
          <a:p>
            <a:pPr marL="742950" indent="-742950">
              <a:buAutoNum type="alphaLcPeriod"/>
            </a:pPr>
            <a:r>
              <a:rPr lang="en-PH" sz="4400" b="1" dirty="0" smtClean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Academy of Natural Lit.</a:t>
            </a:r>
          </a:p>
          <a:p>
            <a:endParaRPr lang="en-PH" sz="4400" b="1" dirty="0" smtClean="0">
              <a:solidFill>
                <a:srgbClr val="C0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435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8143" y="1164646"/>
            <a:ext cx="4800599" cy="562773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148983"/>
            <a:ext cx="1126901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60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Extra – Curricular Activities</a:t>
            </a:r>
            <a:endParaRPr lang="en-PH" sz="60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2180309"/>
            <a:ext cx="1089660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AutoNum type="alphaLcPeriod"/>
            </a:pPr>
            <a:r>
              <a:rPr lang="en-PH" sz="44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Fr. Sanchez – Literature</a:t>
            </a:r>
          </a:p>
          <a:p>
            <a:pPr marL="742950" indent="-742950">
              <a:buAutoNum type="alphaLcPeriod"/>
            </a:pPr>
            <a:r>
              <a:rPr lang="en-PH" sz="44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Fr. Jose </a:t>
            </a:r>
            <a:r>
              <a:rPr lang="en-PH" sz="4400" b="1" dirty="0" err="1" smtClean="0">
                <a:latin typeface="Cambria" panose="02040503050406030204" pitchFamily="18" charset="0"/>
                <a:ea typeface="Cambria" panose="02040503050406030204" pitchFamily="18" charset="0"/>
              </a:rPr>
              <a:t>Villaclara</a:t>
            </a:r>
            <a:r>
              <a:rPr lang="en-PH" sz="44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 – Philosophy and Natural Science</a:t>
            </a:r>
          </a:p>
          <a:p>
            <a:pPr marL="742950" indent="-742950">
              <a:buAutoNum type="alphaLcPeriod"/>
            </a:pPr>
            <a:r>
              <a:rPr lang="en-PH" sz="44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Agustin </a:t>
            </a:r>
            <a:r>
              <a:rPr lang="en-PH" sz="4400" b="1" dirty="0" err="1" smtClean="0">
                <a:latin typeface="Cambria" panose="02040503050406030204" pitchFamily="18" charset="0"/>
                <a:ea typeface="Cambria" panose="02040503050406030204" pitchFamily="18" charset="0"/>
              </a:rPr>
              <a:t>Saez</a:t>
            </a:r>
            <a:r>
              <a:rPr lang="en-PH" sz="44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 – Painting</a:t>
            </a:r>
          </a:p>
          <a:p>
            <a:pPr marL="742950" indent="-742950">
              <a:buAutoNum type="alphaLcPeriod"/>
            </a:pPr>
            <a:r>
              <a:rPr lang="en-PH" sz="4400" b="1" dirty="0" err="1" smtClean="0">
                <a:latin typeface="Cambria" panose="02040503050406030204" pitchFamily="18" charset="0"/>
                <a:ea typeface="Cambria" panose="02040503050406030204" pitchFamily="18" charset="0"/>
              </a:rPr>
              <a:t>Romualdo</a:t>
            </a:r>
            <a:r>
              <a:rPr lang="en-PH" sz="44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 de Jesus - Sculpture</a:t>
            </a:r>
          </a:p>
        </p:txBody>
      </p:sp>
    </p:spTree>
    <p:extLst>
      <p:ext uri="{BB962C8B-B14F-4D97-AF65-F5344CB8AC3E}">
        <p14:creationId xmlns:p14="http://schemas.microsoft.com/office/powerpoint/2010/main" val="3060830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8143" y="1164646"/>
            <a:ext cx="4800599" cy="562773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148983"/>
            <a:ext cx="1126901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60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Sculptural Works in </a:t>
            </a:r>
            <a:r>
              <a:rPr lang="en-PH" sz="6000" b="1" dirty="0" err="1" smtClean="0">
                <a:latin typeface="Cambria" panose="02040503050406030204" pitchFamily="18" charset="0"/>
                <a:ea typeface="Cambria" panose="02040503050406030204" pitchFamily="18" charset="0"/>
              </a:rPr>
              <a:t>Ateneo</a:t>
            </a:r>
            <a:r>
              <a:rPr lang="en-PH" sz="60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endParaRPr lang="en-PH" sz="60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2180309"/>
            <a:ext cx="108966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AutoNum type="alphaLcPeriod"/>
            </a:pPr>
            <a:r>
              <a:rPr lang="en-PH" sz="44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The Virgin Mary</a:t>
            </a:r>
          </a:p>
          <a:p>
            <a:pPr marL="742950" indent="-742950">
              <a:buAutoNum type="alphaLcPeriod"/>
            </a:pPr>
            <a:r>
              <a:rPr lang="en-PH" sz="44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Sacred Heart of Jesus </a:t>
            </a:r>
          </a:p>
          <a:p>
            <a:r>
              <a:rPr lang="en-PH" sz="4400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PH" sz="44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     (for Fr. </a:t>
            </a:r>
            <a:r>
              <a:rPr lang="en-PH" sz="4400" b="1" dirty="0" err="1" smtClean="0">
                <a:latin typeface="Cambria" panose="02040503050406030204" pitchFamily="18" charset="0"/>
                <a:ea typeface="Cambria" panose="02040503050406030204" pitchFamily="18" charset="0"/>
              </a:rPr>
              <a:t>Leonart</a:t>
            </a:r>
            <a:r>
              <a:rPr lang="en-PH" sz="44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246256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848</TotalTime>
  <Words>1658</Words>
  <Application>Microsoft Office PowerPoint</Application>
  <PresentationFormat>Widescreen</PresentationFormat>
  <Paragraphs>287</Paragraphs>
  <Slides>106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106</vt:i4>
      </vt:variant>
    </vt:vector>
  </HeadingPairs>
  <TitlesOfParts>
    <vt:vector size="112" baseType="lpstr">
      <vt:lpstr>Arial</vt:lpstr>
      <vt:lpstr>Calibri</vt:lpstr>
      <vt:lpstr>Calibri Light</vt:lpstr>
      <vt:lpstr>Cambria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florilyn villaflores</dc:creator>
  <cp:lastModifiedBy>florilyn villaflores</cp:lastModifiedBy>
  <cp:revision>60</cp:revision>
  <dcterms:created xsi:type="dcterms:W3CDTF">2019-10-23T02:32:32Z</dcterms:created>
  <dcterms:modified xsi:type="dcterms:W3CDTF">2019-11-02T05:53:31Z</dcterms:modified>
</cp:coreProperties>
</file>